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y="10287000" cx="18288000"/>
  <p:notesSz cx="6858000" cy="9144000"/>
  <p:embeddedFontLst>
    <p:embeddedFont>
      <p:font typeface="Anton" panose="00000500000000000000"/>
      <p:regular r:id="rId19"/>
    </p:embeddedFont>
    <p:embeddedFont>
      <p:font typeface="Times New Roman Bold" panose="02030802070405020303"/>
      <p:bold r:id="rId20"/>
    </p:embeddedFont>
    <p:embeddedFont>
      <p:font typeface="Canva Sans Bold" panose="020B0803030501040103"/>
      <p:bold r:id="rId21"/>
    </p:embeddedFont>
    <p:embeddedFont>
      <p:font typeface="Times New Roman Bold Italics" panose="02030802070405090303"/>
      <p:boldItalic r:id="rId22"/>
    </p:embeddedFont>
    <p:embeddedFont>
      <p:font typeface="Aileron Bold" panose="00000800000000000000"/>
      <p:bold r:id="rId23"/>
    </p:embeddedFont>
    <p:embeddedFont>
      <p:font typeface="Calibri" panose="020F0502020204030204" charset="0"/>
      <p:regular r:id="rId24"/>
      <p:bold r:id="rId25"/>
      <p:italic r:id="rId26"/>
      <p:boldItalic r:id="rId27"/>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 Id="rId27" Type="http://schemas.openxmlformats.org/officeDocument/2006/relationships/font" Target="fonts/font9.fntdata"/><Relationship Id="rId28" Type="http://schemas.openxmlformats.org/officeDocument/2006/relationships/tableStyles" Target="tableStyle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11" name=""/>
        <p:cNvGrpSpPr/>
        <p:nvPr/>
      </p:nvGrpSpPr>
      <p:grpSpPr>
        <a:xfrm>
          <a:off x="0" y="0"/>
          <a:ext cx="0" cy="0"/>
          <a:chOff x="0" y="0"/>
          <a:chExt cx="0" cy="0"/>
        </a:xfrm>
      </p:grpSpPr>
      <p:sp>
        <p:nvSpPr>
          <p:cNvPr id="1048866"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867"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868"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869"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870"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871"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00" name=""/>
        <p:cNvGrpSpPr/>
        <p:nvPr/>
      </p:nvGrpSpPr>
      <p:grpSpPr>
        <a:xfrm>
          <a:off x="0" y="0"/>
          <a:ext cx="0" cy="0"/>
          <a:chOff x="0" y="0"/>
          <a:chExt cx="0" cy="0"/>
        </a:xfrm>
      </p:grpSpPr>
      <p:sp>
        <p:nvSpPr>
          <p:cNvPr id="1048811"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812"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813" name="Date Placeholder 3"/>
          <p:cNvSpPr>
            <a:spLocks noGrp="1"/>
          </p:cNvSpPr>
          <p:nvPr>
            <p:ph type="dt" sz="half" idx="10"/>
          </p:nvPr>
        </p:nvSpPr>
        <p:spPr/>
        <p:txBody>
          <a:bodyPr/>
          <a:p>
            <a:fld id="{1D8BD707-D9CF-40AE-B4C6-C98DA3205C09}" type="datetimeFigureOut">
              <a:rPr lang="en-US" smtClean="0"/>
            </a:fld>
            <a:endParaRPr lang="en-US"/>
          </a:p>
        </p:txBody>
      </p:sp>
      <p:sp>
        <p:nvSpPr>
          <p:cNvPr id="1048814" name="Footer Placeholder 4"/>
          <p:cNvSpPr>
            <a:spLocks noGrp="1"/>
          </p:cNvSpPr>
          <p:nvPr>
            <p:ph type="ftr" sz="quarter" idx="11"/>
          </p:nvPr>
        </p:nvSpPr>
        <p:spPr/>
        <p:txBody>
          <a:bodyPr/>
          <a:p>
            <a:endParaRPr lang="en-US"/>
          </a:p>
        </p:txBody>
      </p:sp>
      <p:sp>
        <p:nvSpPr>
          <p:cNvPr id="1048815"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05" name=""/>
        <p:cNvGrpSpPr/>
        <p:nvPr/>
      </p:nvGrpSpPr>
      <p:grpSpPr>
        <a:xfrm>
          <a:off x="0" y="0"/>
          <a:ext cx="0" cy="0"/>
          <a:chOff x="0" y="0"/>
          <a:chExt cx="0" cy="0"/>
        </a:xfrm>
      </p:grpSpPr>
      <p:sp>
        <p:nvSpPr>
          <p:cNvPr id="1048836" name="Title 1"/>
          <p:cNvSpPr>
            <a:spLocks noGrp="1"/>
          </p:cNvSpPr>
          <p:nvPr>
            <p:ph type="title"/>
          </p:nvPr>
        </p:nvSpPr>
        <p:spPr/>
        <p:txBody>
          <a:bodyPr/>
          <a:p>
            <a:r>
              <a:rPr lang="en-US" smtClean="0"/>
              <a:t>Click to edit Master title style</a:t>
            </a:r>
            <a:endParaRPr lang="en-US"/>
          </a:p>
        </p:txBody>
      </p:sp>
      <p:sp>
        <p:nvSpPr>
          <p:cNvPr id="1048837" name="Vertical Text Placeholder 2"/>
          <p:cNvSpPr>
            <a:spLocks noGrp="1"/>
          </p:cNvSpPr>
          <p:nvPr>
            <p:ph type="body" orient="vert" idx="1"/>
          </p:nvPr>
        </p:nvSpPr>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838" name="Date Placeholder 3"/>
          <p:cNvSpPr>
            <a:spLocks noGrp="1"/>
          </p:cNvSpPr>
          <p:nvPr>
            <p:ph type="dt" sz="half" idx="10"/>
          </p:nvPr>
        </p:nvSpPr>
        <p:spPr/>
        <p:txBody>
          <a:bodyPr/>
          <a:p>
            <a:fld id="{1D8BD707-D9CF-40AE-B4C6-C98DA3205C09}" type="datetimeFigureOut">
              <a:rPr lang="en-US" smtClean="0"/>
            </a:fld>
            <a:endParaRPr lang="en-US"/>
          </a:p>
        </p:txBody>
      </p:sp>
      <p:sp>
        <p:nvSpPr>
          <p:cNvPr id="1048839" name="Footer Placeholder 4"/>
          <p:cNvSpPr>
            <a:spLocks noGrp="1"/>
          </p:cNvSpPr>
          <p:nvPr>
            <p:ph type="ftr" sz="quarter" idx="11"/>
          </p:nvPr>
        </p:nvSpPr>
        <p:spPr/>
        <p:txBody>
          <a:bodyPr/>
          <a:p>
            <a:endParaRPr lang="en-US"/>
          </a:p>
        </p:txBody>
      </p:sp>
      <p:sp>
        <p:nvSpPr>
          <p:cNvPr id="1048840"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02" name=""/>
        <p:cNvGrpSpPr/>
        <p:nvPr/>
      </p:nvGrpSpPr>
      <p:grpSpPr>
        <a:xfrm>
          <a:off x="0" y="0"/>
          <a:ext cx="0" cy="0"/>
          <a:chOff x="0" y="0"/>
          <a:chExt cx="0" cy="0"/>
        </a:xfrm>
      </p:grpSpPr>
      <p:sp>
        <p:nvSpPr>
          <p:cNvPr id="1048820"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821"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822" name="Date Placeholder 3"/>
          <p:cNvSpPr>
            <a:spLocks noGrp="1"/>
          </p:cNvSpPr>
          <p:nvPr>
            <p:ph type="dt" sz="half" idx="10"/>
          </p:nvPr>
        </p:nvSpPr>
        <p:spPr/>
        <p:txBody>
          <a:bodyPr/>
          <a:p>
            <a:fld id="{1D8BD707-D9CF-40AE-B4C6-C98DA3205C09}" type="datetimeFigureOut">
              <a:rPr lang="en-US" smtClean="0"/>
            </a:fld>
            <a:endParaRPr lang="en-US"/>
          </a:p>
        </p:txBody>
      </p:sp>
      <p:sp>
        <p:nvSpPr>
          <p:cNvPr id="1048823" name="Footer Placeholder 4"/>
          <p:cNvSpPr>
            <a:spLocks noGrp="1"/>
          </p:cNvSpPr>
          <p:nvPr>
            <p:ph type="ftr" sz="quarter" idx="11"/>
          </p:nvPr>
        </p:nvSpPr>
        <p:spPr/>
        <p:txBody>
          <a:bodyPr/>
          <a:p>
            <a:endParaRPr lang="en-US"/>
          </a:p>
        </p:txBody>
      </p:sp>
      <p:sp>
        <p:nvSpPr>
          <p:cNvPr id="1048824"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03" name=""/>
        <p:cNvGrpSpPr/>
        <p:nvPr/>
      </p:nvGrpSpPr>
      <p:grpSpPr>
        <a:xfrm>
          <a:off x="0" y="0"/>
          <a:ext cx="0" cy="0"/>
          <a:chOff x="0" y="0"/>
          <a:chExt cx="0" cy="0"/>
        </a:xfrm>
      </p:grpSpPr>
      <p:sp>
        <p:nvSpPr>
          <p:cNvPr id="1048825" name="Title 1"/>
          <p:cNvSpPr>
            <a:spLocks noGrp="1"/>
          </p:cNvSpPr>
          <p:nvPr>
            <p:ph type="title"/>
          </p:nvPr>
        </p:nvSpPr>
        <p:spPr/>
        <p:txBody>
          <a:bodyPr/>
          <a:p>
            <a:r>
              <a:rPr lang="en-US" smtClean="0"/>
              <a:t>Click to edit Master title style</a:t>
            </a:r>
            <a:endParaRPr lang="en-US"/>
          </a:p>
        </p:txBody>
      </p:sp>
      <p:sp>
        <p:nvSpPr>
          <p:cNvPr id="1048826" name="Content Placeholder 2"/>
          <p:cNvSpPr>
            <a:spLocks noGrp="1"/>
          </p:cNvSpPr>
          <p:nvPr>
            <p:ph idx="1"/>
          </p:nvPr>
        </p:nvSpPr>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827" name="Date Placeholder 3"/>
          <p:cNvSpPr>
            <a:spLocks noGrp="1"/>
          </p:cNvSpPr>
          <p:nvPr>
            <p:ph type="dt" sz="half" idx="10"/>
          </p:nvPr>
        </p:nvSpPr>
        <p:spPr/>
        <p:txBody>
          <a:bodyPr/>
          <a:p>
            <a:fld id="{1D8BD707-D9CF-40AE-B4C6-C98DA3205C09}" type="datetimeFigureOut">
              <a:rPr lang="en-US" smtClean="0"/>
            </a:fld>
            <a:endParaRPr lang="en-US"/>
          </a:p>
        </p:txBody>
      </p:sp>
      <p:sp>
        <p:nvSpPr>
          <p:cNvPr id="1048828" name="Footer Placeholder 4"/>
          <p:cNvSpPr>
            <a:spLocks noGrp="1"/>
          </p:cNvSpPr>
          <p:nvPr>
            <p:ph type="ftr" sz="quarter" idx="11"/>
          </p:nvPr>
        </p:nvSpPr>
        <p:spPr/>
        <p:txBody>
          <a:bodyPr/>
          <a:p>
            <a:endParaRPr lang="en-US"/>
          </a:p>
        </p:txBody>
      </p:sp>
      <p:sp>
        <p:nvSpPr>
          <p:cNvPr id="1048829"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06" name=""/>
        <p:cNvGrpSpPr/>
        <p:nvPr/>
      </p:nvGrpSpPr>
      <p:grpSpPr>
        <a:xfrm>
          <a:off x="0" y="0"/>
          <a:ext cx="0" cy="0"/>
          <a:chOff x="0" y="0"/>
          <a:chExt cx="0" cy="0"/>
        </a:xfrm>
      </p:grpSpPr>
      <p:sp>
        <p:nvSpPr>
          <p:cNvPr id="1048841"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842"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endParaRPr lang="en-US" smtClean="0"/>
          </a:p>
        </p:txBody>
      </p:sp>
      <p:sp>
        <p:nvSpPr>
          <p:cNvPr id="1048843" name="Date Placeholder 3"/>
          <p:cNvSpPr>
            <a:spLocks noGrp="1"/>
          </p:cNvSpPr>
          <p:nvPr>
            <p:ph type="dt" sz="half" idx="10"/>
          </p:nvPr>
        </p:nvSpPr>
        <p:spPr/>
        <p:txBody>
          <a:bodyPr/>
          <a:p>
            <a:fld id="{1D8BD707-D9CF-40AE-B4C6-C98DA3205C09}" type="datetimeFigureOut">
              <a:rPr lang="en-US" smtClean="0"/>
            </a:fld>
            <a:endParaRPr lang="en-US"/>
          </a:p>
        </p:txBody>
      </p:sp>
      <p:sp>
        <p:nvSpPr>
          <p:cNvPr id="1048844" name="Footer Placeholder 4"/>
          <p:cNvSpPr>
            <a:spLocks noGrp="1"/>
          </p:cNvSpPr>
          <p:nvPr>
            <p:ph type="ftr" sz="quarter" idx="11"/>
          </p:nvPr>
        </p:nvSpPr>
        <p:spPr/>
        <p:txBody>
          <a:bodyPr/>
          <a:p>
            <a:endParaRPr lang="en-US"/>
          </a:p>
        </p:txBody>
      </p:sp>
      <p:sp>
        <p:nvSpPr>
          <p:cNvPr id="1048845"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07" name=""/>
        <p:cNvGrpSpPr/>
        <p:nvPr/>
      </p:nvGrpSpPr>
      <p:grpSpPr>
        <a:xfrm>
          <a:off x="0" y="0"/>
          <a:ext cx="0" cy="0"/>
          <a:chOff x="0" y="0"/>
          <a:chExt cx="0" cy="0"/>
        </a:xfrm>
      </p:grpSpPr>
      <p:sp>
        <p:nvSpPr>
          <p:cNvPr id="1048846" name="Title 1"/>
          <p:cNvSpPr>
            <a:spLocks noGrp="1"/>
          </p:cNvSpPr>
          <p:nvPr>
            <p:ph type="title"/>
          </p:nvPr>
        </p:nvSpPr>
        <p:spPr/>
        <p:txBody>
          <a:bodyPr/>
          <a:p>
            <a:r>
              <a:rPr lang="en-US" smtClean="0"/>
              <a:t>Click to edit Master title style</a:t>
            </a:r>
            <a:endParaRPr lang="en-US"/>
          </a:p>
        </p:txBody>
      </p:sp>
      <p:sp>
        <p:nvSpPr>
          <p:cNvPr id="1048847"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848"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849" name="Date Placeholder 4"/>
          <p:cNvSpPr>
            <a:spLocks noGrp="1"/>
          </p:cNvSpPr>
          <p:nvPr>
            <p:ph type="dt" sz="half" idx="10"/>
          </p:nvPr>
        </p:nvSpPr>
        <p:spPr/>
        <p:txBody>
          <a:bodyPr/>
          <a:p>
            <a:fld id="{1D8BD707-D9CF-40AE-B4C6-C98DA3205C09}" type="datetimeFigureOut">
              <a:rPr lang="en-US" smtClean="0"/>
            </a:fld>
            <a:endParaRPr lang="en-US"/>
          </a:p>
        </p:txBody>
      </p:sp>
      <p:sp>
        <p:nvSpPr>
          <p:cNvPr id="1048850" name="Footer Placeholder 5"/>
          <p:cNvSpPr>
            <a:spLocks noGrp="1"/>
          </p:cNvSpPr>
          <p:nvPr>
            <p:ph type="ftr" sz="quarter" idx="11"/>
          </p:nvPr>
        </p:nvSpPr>
        <p:spPr/>
        <p:txBody>
          <a:bodyPr/>
          <a:p>
            <a:endParaRPr lang="en-US"/>
          </a:p>
        </p:txBody>
      </p:sp>
      <p:sp>
        <p:nvSpPr>
          <p:cNvPr id="1048851"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08" name=""/>
        <p:cNvGrpSpPr/>
        <p:nvPr/>
      </p:nvGrpSpPr>
      <p:grpSpPr>
        <a:xfrm>
          <a:off x="0" y="0"/>
          <a:ext cx="0" cy="0"/>
          <a:chOff x="0" y="0"/>
          <a:chExt cx="0" cy="0"/>
        </a:xfrm>
      </p:grpSpPr>
      <p:sp>
        <p:nvSpPr>
          <p:cNvPr id="1048852" name="Title 1"/>
          <p:cNvSpPr>
            <a:spLocks noGrp="1"/>
          </p:cNvSpPr>
          <p:nvPr>
            <p:ph type="title"/>
          </p:nvPr>
        </p:nvSpPr>
        <p:spPr/>
        <p:txBody>
          <a:bodyPr/>
          <a:p>
            <a:r>
              <a:rPr lang="en-US" smtClean="0"/>
              <a:t>Click to edit Master title style</a:t>
            </a:r>
            <a:endParaRPr lang="en-US"/>
          </a:p>
        </p:txBody>
      </p:sp>
      <p:sp>
        <p:nvSpPr>
          <p:cNvPr id="1048853"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endParaRPr lang="en-US" smtClean="0"/>
          </a:p>
        </p:txBody>
      </p:sp>
      <p:sp>
        <p:nvSpPr>
          <p:cNvPr id="104885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855"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endParaRPr lang="en-US" smtClean="0"/>
          </a:p>
        </p:txBody>
      </p:sp>
      <p:sp>
        <p:nvSpPr>
          <p:cNvPr id="104885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857" name="Date Placeholder 6"/>
          <p:cNvSpPr>
            <a:spLocks noGrp="1"/>
          </p:cNvSpPr>
          <p:nvPr>
            <p:ph type="dt" sz="half" idx="10"/>
          </p:nvPr>
        </p:nvSpPr>
        <p:spPr/>
        <p:txBody>
          <a:bodyPr/>
          <a:p>
            <a:fld id="{1D8BD707-D9CF-40AE-B4C6-C98DA3205C09}" type="datetimeFigureOut">
              <a:rPr lang="en-US" smtClean="0"/>
            </a:fld>
            <a:endParaRPr lang="en-US"/>
          </a:p>
        </p:txBody>
      </p:sp>
      <p:sp>
        <p:nvSpPr>
          <p:cNvPr id="1048858" name="Footer Placeholder 7"/>
          <p:cNvSpPr>
            <a:spLocks noGrp="1"/>
          </p:cNvSpPr>
          <p:nvPr>
            <p:ph type="ftr" sz="quarter" idx="11"/>
          </p:nvPr>
        </p:nvSpPr>
        <p:spPr/>
        <p:txBody>
          <a:bodyPr/>
          <a:p>
            <a:endParaRPr lang="en-US"/>
          </a:p>
        </p:txBody>
      </p:sp>
      <p:sp>
        <p:nvSpPr>
          <p:cNvPr id="1048859"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01" name=""/>
        <p:cNvGrpSpPr/>
        <p:nvPr/>
      </p:nvGrpSpPr>
      <p:grpSpPr>
        <a:xfrm>
          <a:off x="0" y="0"/>
          <a:ext cx="0" cy="0"/>
          <a:chOff x="0" y="0"/>
          <a:chExt cx="0" cy="0"/>
        </a:xfrm>
      </p:grpSpPr>
      <p:sp>
        <p:nvSpPr>
          <p:cNvPr id="1048816" name="Title 1"/>
          <p:cNvSpPr>
            <a:spLocks noGrp="1"/>
          </p:cNvSpPr>
          <p:nvPr>
            <p:ph type="title"/>
          </p:nvPr>
        </p:nvSpPr>
        <p:spPr/>
        <p:txBody>
          <a:bodyPr/>
          <a:p>
            <a:r>
              <a:rPr lang="en-US" smtClean="0"/>
              <a:t>Click to edit Master title style</a:t>
            </a:r>
            <a:endParaRPr lang="en-US"/>
          </a:p>
        </p:txBody>
      </p:sp>
      <p:sp>
        <p:nvSpPr>
          <p:cNvPr id="1048817" name="Date Placeholder 2"/>
          <p:cNvSpPr>
            <a:spLocks noGrp="1"/>
          </p:cNvSpPr>
          <p:nvPr>
            <p:ph type="dt" sz="half" idx="10"/>
          </p:nvPr>
        </p:nvSpPr>
        <p:spPr/>
        <p:txBody>
          <a:bodyPr/>
          <a:p>
            <a:fld id="{1D8BD707-D9CF-40AE-B4C6-C98DA3205C09}" type="datetimeFigureOut">
              <a:rPr lang="en-US" smtClean="0"/>
            </a:fld>
            <a:endParaRPr lang="en-US"/>
          </a:p>
        </p:txBody>
      </p:sp>
      <p:sp>
        <p:nvSpPr>
          <p:cNvPr id="1048818" name="Footer Placeholder 3"/>
          <p:cNvSpPr>
            <a:spLocks noGrp="1"/>
          </p:cNvSpPr>
          <p:nvPr>
            <p:ph type="ftr" sz="quarter" idx="11"/>
          </p:nvPr>
        </p:nvSpPr>
        <p:spPr/>
        <p:txBody>
          <a:bodyPr/>
          <a:p>
            <a:endParaRPr lang="en-US"/>
          </a:p>
        </p:txBody>
      </p:sp>
      <p:sp>
        <p:nvSpPr>
          <p:cNvPr id="1048819"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09" name=""/>
        <p:cNvGrpSpPr/>
        <p:nvPr/>
      </p:nvGrpSpPr>
      <p:grpSpPr>
        <a:xfrm>
          <a:off x="0" y="0"/>
          <a:ext cx="0" cy="0"/>
          <a:chOff x="0" y="0"/>
          <a:chExt cx="0" cy="0"/>
        </a:xfrm>
      </p:grpSpPr>
      <p:sp>
        <p:nvSpPr>
          <p:cNvPr id="1048860"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861"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862"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endParaRPr lang="en-US" smtClean="0"/>
          </a:p>
        </p:txBody>
      </p:sp>
      <p:sp>
        <p:nvSpPr>
          <p:cNvPr id="1048863" name="Date Placeholder 4"/>
          <p:cNvSpPr>
            <a:spLocks noGrp="1"/>
          </p:cNvSpPr>
          <p:nvPr>
            <p:ph type="dt" sz="half" idx="10"/>
          </p:nvPr>
        </p:nvSpPr>
        <p:spPr/>
        <p:txBody>
          <a:bodyPr/>
          <a:p>
            <a:fld id="{1D8BD707-D9CF-40AE-B4C6-C98DA3205C09}" type="datetimeFigureOut">
              <a:rPr lang="en-US" smtClean="0"/>
            </a:fld>
            <a:endParaRPr lang="en-US"/>
          </a:p>
        </p:txBody>
      </p:sp>
      <p:sp>
        <p:nvSpPr>
          <p:cNvPr id="1048864" name="Footer Placeholder 5"/>
          <p:cNvSpPr>
            <a:spLocks noGrp="1"/>
          </p:cNvSpPr>
          <p:nvPr>
            <p:ph type="ftr" sz="quarter" idx="11"/>
          </p:nvPr>
        </p:nvSpPr>
        <p:spPr/>
        <p:txBody>
          <a:bodyPr/>
          <a:p>
            <a:endParaRPr lang="en-US"/>
          </a:p>
        </p:txBody>
      </p:sp>
      <p:sp>
        <p:nvSpPr>
          <p:cNvPr id="1048865"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04" name=""/>
        <p:cNvGrpSpPr/>
        <p:nvPr/>
      </p:nvGrpSpPr>
      <p:grpSpPr>
        <a:xfrm>
          <a:off x="0" y="0"/>
          <a:ext cx="0" cy="0"/>
          <a:chOff x="0" y="0"/>
          <a:chExt cx="0" cy="0"/>
        </a:xfrm>
      </p:grpSpPr>
      <p:sp>
        <p:nvSpPr>
          <p:cNvPr id="1048830"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831"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832"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endParaRPr lang="en-US" smtClean="0"/>
          </a:p>
        </p:txBody>
      </p:sp>
      <p:sp>
        <p:nvSpPr>
          <p:cNvPr id="1048833" name="Date Placeholder 4"/>
          <p:cNvSpPr>
            <a:spLocks noGrp="1"/>
          </p:cNvSpPr>
          <p:nvPr>
            <p:ph type="dt" sz="half" idx="10"/>
          </p:nvPr>
        </p:nvSpPr>
        <p:spPr/>
        <p:txBody>
          <a:bodyPr/>
          <a:p>
            <a:fld id="{1D8BD707-D9CF-40AE-B4C6-C98DA3205C09}" type="datetimeFigureOut">
              <a:rPr lang="en-US" smtClean="0"/>
            </a:fld>
            <a:endParaRPr lang="en-US"/>
          </a:p>
        </p:txBody>
      </p:sp>
      <p:sp>
        <p:nvSpPr>
          <p:cNvPr id="1048834" name="Footer Placeholder 5"/>
          <p:cNvSpPr>
            <a:spLocks noGrp="1"/>
          </p:cNvSpPr>
          <p:nvPr>
            <p:ph type="ftr" sz="quarter" idx="11"/>
          </p:nvPr>
        </p:nvSpPr>
        <p:spPr/>
        <p:txBody>
          <a:bodyPr/>
          <a:p>
            <a:endParaRPr lang="en-US"/>
          </a:p>
        </p:txBody>
      </p:sp>
      <p:sp>
        <p:nvSpPr>
          <p:cNvPr id="1048835"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anose="020B0604020202020204"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anose="020B0604020202020204"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anose="020B0604020202020204"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anose="020B0604020202020204"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anose="020B0604020202020204"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anose="020B0604020202020204"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anose="020B0604020202020204"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anose="020B0604020202020204"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7.jpeg"/><Relationship Id="rId3"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3.jpeg"/><Relationship Id="rId5"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20.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4.png"/><Relationship Id="rId3" Type="http://schemas.openxmlformats.org/officeDocument/2006/relationships/image" Target="../media/image3.jpe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jpeg"/><Relationship Id="rId6"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2.jpeg"/><Relationship Id="rId3" Type="http://schemas.openxmlformats.org/officeDocument/2006/relationships/image" Target="../media/image11.png"/><Relationship Id="rId4" Type="http://schemas.openxmlformats.org/officeDocument/2006/relationships/image" Target="../media/image3.jpeg"/><Relationship Id="rId5"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12.jpeg"/><Relationship Id="rId3" Type="http://schemas.openxmlformats.org/officeDocument/2006/relationships/image" Target="../media/image3.jpe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5.png"/><Relationship Id="rId3" Type="http://schemas.openxmlformats.org/officeDocument/2006/relationships/image" Target="../media/image3.jpe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4" name="Freeform 2"/>
          <p:cNvSpPr/>
          <p:nvPr/>
        </p:nvSpPr>
        <p:spPr>
          <a:xfrm>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t="-43403" b="-34373"/>
            </a:stretch>
          </a:blipFill>
        </p:spPr>
      </p:sp>
      <p:grpSp>
        <p:nvGrpSpPr>
          <p:cNvPr id="25" name="Group 3"/>
          <p:cNvGrpSpPr/>
          <p:nvPr/>
        </p:nvGrpSpPr>
        <p:grpSpPr>
          <a:xfrm rot="0">
            <a:off x="17293116" y="565634"/>
            <a:ext cx="397367" cy="28996"/>
            <a:chOff x="0" y="0"/>
            <a:chExt cx="128243" cy="9358"/>
          </a:xfrm>
        </p:grpSpPr>
        <p:sp>
          <p:nvSpPr>
            <p:cNvPr id="1048585" name="Freeform 4"/>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586" name="TextBox 5"/>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26" name="Group 6"/>
          <p:cNvGrpSpPr/>
          <p:nvPr/>
        </p:nvGrpSpPr>
        <p:grpSpPr>
          <a:xfrm rot="0">
            <a:off x="17293116" y="657737"/>
            <a:ext cx="397367" cy="28996"/>
            <a:chOff x="0" y="0"/>
            <a:chExt cx="128243" cy="9358"/>
          </a:xfrm>
        </p:grpSpPr>
        <p:sp>
          <p:nvSpPr>
            <p:cNvPr id="1048587" name="Freeform 7"/>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588" name="TextBox 8"/>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27" name="Group 9"/>
          <p:cNvGrpSpPr/>
          <p:nvPr/>
        </p:nvGrpSpPr>
        <p:grpSpPr>
          <a:xfrm rot="-5400000">
            <a:off x="17608159" y="8578459"/>
            <a:ext cx="997448" cy="362234"/>
            <a:chOff x="0" y="0"/>
            <a:chExt cx="1154854" cy="419398"/>
          </a:xfrm>
        </p:grpSpPr>
        <p:sp>
          <p:nvSpPr>
            <p:cNvPr id="1048589" name="Freeform 10"/>
            <p:cNvSpPr/>
            <p:nvPr/>
          </p:nvSpPr>
          <p:spPr>
            <a:xfrm>
              <a:off x="0" y="0"/>
              <a:ext cx="1154854" cy="419398"/>
            </a:xfrm>
            <a:custGeom>
              <a:avLst/>
              <a:ahLst/>
              <a:rect l="l" t="t" r="r" b="b"/>
              <a:pathLst>
                <a:path w="1154854" h="419398">
                  <a:moveTo>
                    <a:pt x="577427" y="0"/>
                  </a:moveTo>
                  <a:lnTo>
                    <a:pt x="1154854" y="419398"/>
                  </a:lnTo>
                  <a:lnTo>
                    <a:pt x="0" y="419398"/>
                  </a:lnTo>
                  <a:lnTo>
                    <a:pt x="577427" y="0"/>
                  </a:lnTo>
                  <a:close/>
                </a:path>
              </a:pathLst>
            </a:custGeom>
            <a:solidFill>
              <a:srgbClr val="FF3600"/>
            </a:solidFill>
          </p:spPr>
        </p:sp>
        <p:sp>
          <p:nvSpPr>
            <p:cNvPr id="1048590" name="TextBox 11"/>
            <p:cNvSpPr txBox="1"/>
            <p:nvPr/>
          </p:nvSpPr>
          <p:spPr>
            <a:xfrm>
              <a:off x="180446" y="118521"/>
              <a:ext cx="793962" cy="270921"/>
            </a:xfrm>
            <a:prstGeom prst="rect"/>
          </p:spPr>
          <p:txBody>
            <a:bodyPr anchor="ctr" bIns="50800" lIns="50800" rIns="50800" rtlCol="0" tIns="50800"/>
            <a:p>
              <a:pPr algn="ctr">
                <a:lnSpc>
                  <a:spcPts val="2660"/>
                </a:lnSpc>
              </a:pPr>
            </a:p>
          </p:txBody>
        </p:sp>
      </p:grpSp>
      <p:sp>
        <p:nvSpPr>
          <p:cNvPr id="1048591" name="Freeform 12"/>
          <p:cNvSpPr/>
          <p:nvPr/>
        </p:nvSpPr>
        <p:spPr>
          <a:xfrm>
            <a:off x="669189" y="527199"/>
            <a:ext cx="268543" cy="193351"/>
          </a:xfrm>
          <a:custGeom>
            <a:avLst/>
            <a:ahLst/>
            <a:rect l="l" t="t" r="r" b="b"/>
            <a:pathLst>
              <a:path w="268543" h="193351">
                <a:moveTo>
                  <a:pt x="0" y="0"/>
                </a:moveTo>
                <a:lnTo>
                  <a:pt x="268544" y="0"/>
                </a:lnTo>
                <a:lnTo>
                  <a:pt x="268544" y="193351"/>
                </a:lnTo>
                <a:lnTo>
                  <a:pt x="0" y="193351"/>
                </a:lnTo>
                <a:lnTo>
                  <a:pt x="0" y="0"/>
                </a:lnTo>
                <a:close/>
              </a:path>
            </a:pathLst>
          </a:custGeom>
          <a:blipFill>
            <a:blip xmlns:r="http://schemas.openxmlformats.org/officeDocument/2006/relationships" r:embed="rId2"/>
            <a:stretch>
              <a:fillRect/>
            </a:stretch>
          </a:blipFill>
        </p:spPr>
      </p:sp>
      <p:sp>
        <p:nvSpPr>
          <p:cNvPr id="1048592" name="Freeform 13"/>
          <p:cNvSpPr/>
          <p:nvPr/>
        </p:nvSpPr>
        <p:spPr>
          <a:xfrm>
            <a:off x="6802484" y="2385006"/>
            <a:ext cx="1212158" cy="872754"/>
          </a:xfrm>
          <a:custGeom>
            <a:avLst/>
            <a:ahLst/>
            <a:rect l="l" t="t" r="r" b="b"/>
            <a:pathLst>
              <a:path w="1212158" h="872754">
                <a:moveTo>
                  <a:pt x="0" y="0"/>
                </a:moveTo>
                <a:lnTo>
                  <a:pt x="1212158" y="0"/>
                </a:lnTo>
                <a:lnTo>
                  <a:pt x="1212158" y="872753"/>
                </a:lnTo>
                <a:lnTo>
                  <a:pt x="0" y="872753"/>
                </a:lnTo>
                <a:lnTo>
                  <a:pt x="0" y="0"/>
                </a:lnTo>
                <a:close/>
              </a:path>
            </a:pathLst>
          </a:custGeom>
          <a:blipFill>
            <a:blip xmlns:r="http://schemas.openxmlformats.org/officeDocument/2006/relationships" r:embed="rId2"/>
            <a:stretch>
              <a:fillRect/>
            </a:stretch>
          </a:blipFill>
        </p:spPr>
      </p:sp>
      <p:sp>
        <p:nvSpPr>
          <p:cNvPr id="1048593" name="TextBox 14"/>
          <p:cNvSpPr txBox="1"/>
          <p:nvPr/>
        </p:nvSpPr>
        <p:spPr>
          <a:xfrm>
            <a:off x="1284026" y="3557040"/>
            <a:ext cx="15719949" cy="5727699"/>
          </a:xfrm>
          <a:prstGeom prst="rect"/>
        </p:spPr>
        <p:txBody>
          <a:bodyPr anchor="t" bIns="0" lIns="0" rIns="0" rtlCol="0" tIns="0">
            <a:spAutoFit/>
          </a:bodyPr>
          <a:p>
            <a:pPr algn="ctr">
              <a:lnSpc>
                <a:spcPts val="22550"/>
              </a:lnSpc>
              <a:spcBef>
                <a:spcPct val="0"/>
              </a:spcBef>
            </a:pPr>
            <a:r>
              <a:rPr sz="16110" lang="en-US">
                <a:solidFill>
                  <a:srgbClr val="FFFFFF"/>
                </a:solidFill>
                <a:latin typeface="Anton" panose="00000500000000000000"/>
              </a:rPr>
              <a:t>PAK SUZUKI MOTORS</a:t>
            </a:r>
            <a:endParaRPr sz="16110" lang="en-US">
              <a:solidFill>
                <a:srgbClr val="FFFFFF"/>
              </a:solidFill>
              <a:latin typeface="Anton" panose="00000500000000000000"/>
            </a:endParaRPr>
          </a:p>
        </p:txBody>
      </p:sp>
      <p:sp>
        <p:nvSpPr>
          <p:cNvPr id="1048594" name="Freeform 15"/>
          <p:cNvSpPr/>
          <p:nvPr/>
        </p:nvSpPr>
        <p:spPr>
          <a:xfrm rot="-10800000" flipV="1">
            <a:off x="0" y="7076995"/>
            <a:ext cx="6476704" cy="330802"/>
          </a:xfrm>
          <a:custGeom>
            <a:avLst/>
            <a:ahLst/>
            <a:rect l="l" t="t" r="r" b="b"/>
            <a:pathLst>
              <a:path w="6476704" h="330802">
                <a:moveTo>
                  <a:pt x="0" y="330802"/>
                </a:moveTo>
                <a:lnTo>
                  <a:pt x="6476704" y="330802"/>
                </a:lnTo>
                <a:lnTo>
                  <a:pt x="6476704" y="0"/>
                </a:lnTo>
                <a:lnTo>
                  <a:pt x="0" y="0"/>
                </a:lnTo>
                <a:lnTo>
                  <a:pt x="0" y="330802"/>
                </a:lnTo>
                <a:close/>
              </a:path>
            </a:pathLst>
          </a:custGeom>
          <a:blipFill>
            <a:blip xmlns:r="http://schemas.openxmlformats.org/officeDocument/2006/relationships" r:embed="rId3"/>
            <a:stretch>
              <a:fillRect/>
            </a:stretch>
          </a:blipFill>
        </p:spPr>
      </p:sp>
      <p:sp>
        <p:nvSpPr>
          <p:cNvPr id="1048595" name="Freeform 16"/>
          <p:cNvSpPr/>
          <p:nvPr/>
        </p:nvSpPr>
        <p:spPr>
          <a:xfrm rot="-10800000" flipH="1" flipV="1">
            <a:off x="11811296" y="7076995"/>
            <a:ext cx="6476704" cy="330802"/>
          </a:xfrm>
          <a:custGeom>
            <a:avLst/>
            <a:ahLst/>
            <a:rect l="l" t="t" r="r" b="b"/>
            <a:pathLst>
              <a:path w="6476704" h="330802">
                <a:moveTo>
                  <a:pt x="6476704" y="330802"/>
                </a:moveTo>
                <a:lnTo>
                  <a:pt x="0" y="330802"/>
                </a:lnTo>
                <a:lnTo>
                  <a:pt x="0" y="0"/>
                </a:lnTo>
                <a:lnTo>
                  <a:pt x="6476704" y="0"/>
                </a:lnTo>
                <a:lnTo>
                  <a:pt x="6476704" y="330802"/>
                </a:lnTo>
                <a:close/>
              </a:path>
            </a:pathLst>
          </a:custGeom>
          <a:blipFill>
            <a:blip xmlns:r="http://schemas.openxmlformats.org/officeDocument/2006/relationships" r:embed="rId3"/>
            <a:stretch>
              <a:fillRect/>
            </a:stretch>
          </a:blipFill>
        </p:spPr>
      </p:sp>
      <p:grpSp>
        <p:nvGrpSpPr>
          <p:cNvPr id="28" name="Group 17"/>
          <p:cNvGrpSpPr/>
          <p:nvPr/>
        </p:nvGrpSpPr>
        <p:grpSpPr>
          <a:xfrm rot="0">
            <a:off x="5045756" y="7019835"/>
            <a:ext cx="8196488" cy="756875"/>
            <a:chOff x="0" y="0"/>
            <a:chExt cx="760859" cy="70259"/>
          </a:xfrm>
        </p:grpSpPr>
        <p:sp>
          <p:nvSpPr>
            <p:cNvPr id="1048596" name="Freeform 18"/>
            <p:cNvSpPr/>
            <p:nvPr/>
          </p:nvSpPr>
          <p:spPr>
            <a:xfrm>
              <a:off x="0" y="0"/>
              <a:ext cx="760859" cy="70259"/>
            </a:xfrm>
            <a:custGeom>
              <a:avLst/>
              <a:ahLst/>
              <a:rect l="l" t="t" r="r" b="b"/>
              <a:pathLst>
                <a:path w="760859" h="70259">
                  <a:moveTo>
                    <a:pt x="0" y="0"/>
                  </a:moveTo>
                  <a:lnTo>
                    <a:pt x="760859" y="0"/>
                  </a:lnTo>
                  <a:lnTo>
                    <a:pt x="760859" y="70259"/>
                  </a:lnTo>
                  <a:lnTo>
                    <a:pt x="0" y="70259"/>
                  </a:lnTo>
                  <a:close/>
                </a:path>
              </a:pathLst>
            </a:custGeom>
            <a:solidFill>
              <a:srgbClr val="FF3600"/>
            </a:solidFill>
          </p:spPr>
        </p:sp>
        <p:sp>
          <p:nvSpPr>
            <p:cNvPr id="1048597" name="TextBox 19"/>
            <p:cNvSpPr txBox="1"/>
            <p:nvPr/>
          </p:nvSpPr>
          <p:spPr>
            <a:xfrm>
              <a:off x="0" y="-76200"/>
              <a:ext cx="760859" cy="146459"/>
            </a:xfrm>
            <a:prstGeom prst="rect"/>
          </p:spPr>
          <p:txBody>
            <a:bodyPr anchor="ctr" bIns="50800" lIns="50800" rIns="50800" rtlCol="0" tIns="50800"/>
            <a:p>
              <a:pPr algn="ctr">
                <a:lnSpc>
                  <a:spcPts val="2660"/>
                </a:lnSpc>
              </a:pPr>
            </a:p>
          </p:txBody>
        </p:sp>
      </p:grpSp>
      <p:sp>
        <p:nvSpPr>
          <p:cNvPr id="1048598" name="Freeform 20"/>
          <p:cNvSpPr/>
          <p:nvPr/>
        </p:nvSpPr>
        <p:spPr>
          <a:xfrm flipV="1">
            <a:off x="11811296" y="2821383"/>
            <a:ext cx="6476704" cy="330802"/>
          </a:xfrm>
          <a:custGeom>
            <a:avLst/>
            <a:ahLst/>
            <a:rect l="l" t="t" r="r" b="b"/>
            <a:pathLst>
              <a:path w="6476704" h="330802">
                <a:moveTo>
                  <a:pt x="0" y="330801"/>
                </a:moveTo>
                <a:lnTo>
                  <a:pt x="6476704" y="330801"/>
                </a:lnTo>
                <a:lnTo>
                  <a:pt x="6476704" y="0"/>
                </a:lnTo>
                <a:lnTo>
                  <a:pt x="0" y="0"/>
                </a:lnTo>
                <a:lnTo>
                  <a:pt x="0" y="330801"/>
                </a:lnTo>
                <a:close/>
              </a:path>
            </a:pathLst>
          </a:custGeom>
          <a:blipFill>
            <a:blip xmlns:r="http://schemas.openxmlformats.org/officeDocument/2006/relationships" r:embed="rId3"/>
            <a:stretch>
              <a:fillRect/>
            </a:stretch>
          </a:blipFill>
        </p:spPr>
      </p:sp>
      <p:sp>
        <p:nvSpPr>
          <p:cNvPr id="1048599" name="TextBox 21"/>
          <p:cNvSpPr txBox="1"/>
          <p:nvPr/>
        </p:nvSpPr>
        <p:spPr>
          <a:xfrm>
            <a:off x="1028700" y="498624"/>
            <a:ext cx="980073" cy="488315"/>
          </a:xfrm>
          <a:prstGeom prst="rect"/>
        </p:spPr>
        <p:txBody>
          <a:bodyPr anchor="t" bIns="0" lIns="0" rIns="0" rtlCol="0" tIns="0">
            <a:spAutoFit/>
          </a:bodyPr>
          <a:p>
            <a:pPr algn="l">
              <a:lnSpc>
                <a:spcPts val="1960"/>
              </a:lnSpc>
            </a:pPr>
            <a:r>
              <a:rPr sz="1400" lang="en-US">
                <a:solidFill>
                  <a:srgbClr val="FFFFFF"/>
                </a:solidFill>
                <a:latin typeface="Anton" panose="00000500000000000000"/>
              </a:rPr>
              <a:t>SUZUKI</a:t>
            </a:r>
            <a:endParaRPr sz="1400" lang="en-US">
              <a:solidFill>
                <a:srgbClr val="FFFFFF"/>
              </a:solidFill>
              <a:latin typeface="Anton" panose="00000500000000000000"/>
            </a:endParaRPr>
          </a:p>
          <a:p>
            <a:pPr algn="l">
              <a:lnSpc>
                <a:spcPts val="1960"/>
              </a:lnSpc>
              <a:spcBef>
                <a:spcPct val="0"/>
              </a:spcBef>
            </a:pPr>
          </a:p>
        </p:txBody>
      </p:sp>
      <p:sp>
        <p:nvSpPr>
          <p:cNvPr id="1048600" name="TextBox 22"/>
          <p:cNvSpPr txBox="1"/>
          <p:nvPr/>
        </p:nvSpPr>
        <p:spPr>
          <a:xfrm>
            <a:off x="15940842" y="489099"/>
            <a:ext cx="9784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Contact</a:t>
            </a:r>
            <a:endParaRPr sz="1200" lang="en-US">
              <a:solidFill>
                <a:srgbClr val="FFFFFF"/>
              </a:solidFill>
              <a:latin typeface="Times New Roman" panose="02020603050405020304"/>
            </a:endParaRPr>
          </a:p>
        </p:txBody>
      </p:sp>
      <p:sp>
        <p:nvSpPr>
          <p:cNvPr id="1048601" name="TextBox 23"/>
          <p:cNvSpPr txBox="1"/>
          <p:nvPr/>
        </p:nvSpPr>
        <p:spPr>
          <a:xfrm>
            <a:off x="14385046" y="489099"/>
            <a:ext cx="1060497"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About Us</a:t>
            </a:r>
            <a:endParaRPr sz="1200" lang="en-US">
              <a:solidFill>
                <a:srgbClr val="FFFFFF"/>
              </a:solidFill>
              <a:latin typeface="Times New Roman" panose="02020603050405020304"/>
            </a:endParaRPr>
          </a:p>
        </p:txBody>
      </p:sp>
      <p:sp>
        <p:nvSpPr>
          <p:cNvPr id="1048602" name="TextBox 24"/>
          <p:cNvSpPr txBox="1"/>
          <p:nvPr/>
        </p:nvSpPr>
        <p:spPr>
          <a:xfrm>
            <a:off x="13154289" y="489099"/>
            <a:ext cx="735456"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Service</a:t>
            </a:r>
            <a:endParaRPr sz="1200" lang="en-US">
              <a:solidFill>
                <a:srgbClr val="FFFFFF"/>
              </a:solidFill>
              <a:latin typeface="Times New Roman" panose="02020603050405020304"/>
            </a:endParaRPr>
          </a:p>
        </p:txBody>
      </p:sp>
      <p:sp>
        <p:nvSpPr>
          <p:cNvPr id="1048603" name="TextBox 25"/>
          <p:cNvSpPr txBox="1"/>
          <p:nvPr/>
        </p:nvSpPr>
        <p:spPr>
          <a:xfrm>
            <a:off x="11898530" y="489099"/>
            <a:ext cx="8097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Home</a:t>
            </a:r>
            <a:endParaRPr sz="1200" lang="en-US">
              <a:solidFill>
                <a:srgbClr val="FFFFFF"/>
              </a:solidFill>
              <a:latin typeface="Times New Roman" panose="02020603050405020304"/>
            </a:endParaRPr>
          </a:p>
        </p:txBody>
      </p:sp>
      <p:sp>
        <p:nvSpPr>
          <p:cNvPr id="1048604" name="TextBox 26"/>
          <p:cNvSpPr txBox="1"/>
          <p:nvPr/>
        </p:nvSpPr>
        <p:spPr>
          <a:xfrm>
            <a:off x="8133915" y="2261181"/>
            <a:ext cx="3764615" cy="2246629"/>
          </a:xfrm>
          <a:prstGeom prst="rect"/>
        </p:spPr>
        <p:txBody>
          <a:bodyPr anchor="t" bIns="0" lIns="0" rIns="0" rtlCol="0" tIns="0">
            <a:spAutoFit/>
          </a:bodyPr>
          <a:p>
            <a:pPr algn="l">
              <a:lnSpc>
                <a:spcPts val="8845"/>
              </a:lnSpc>
              <a:spcBef>
                <a:spcPct val="0"/>
              </a:spcBef>
            </a:pPr>
            <a:r>
              <a:rPr sz="6320" lang="en-US">
                <a:solidFill>
                  <a:srgbClr val="FFFFFF"/>
                </a:solidFill>
                <a:latin typeface="Anton" panose="00000500000000000000"/>
              </a:rPr>
              <a:t>WAY OF LIFE</a:t>
            </a:r>
            <a:endParaRPr sz="6320" lang="en-US">
              <a:solidFill>
                <a:srgbClr val="FFFFFF"/>
              </a:solidFill>
              <a:latin typeface="Anton" panose="00000500000000000000"/>
            </a:endParaRPr>
          </a:p>
        </p:txBody>
      </p:sp>
      <p:sp>
        <p:nvSpPr>
          <p:cNvPr id="1048605" name="TextBox 27"/>
          <p:cNvSpPr txBox="1"/>
          <p:nvPr/>
        </p:nvSpPr>
        <p:spPr>
          <a:xfrm>
            <a:off x="5045756" y="7201300"/>
            <a:ext cx="8196488" cy="327342"/>
          </a:xfrm>
          <a:prstGeom prst="rect"/>
        </p:spPr>
        <p:txBody>
          <a:bodyPr anchor="t" bIns="0" lIns="0" rIns="0" rtlCol="0" tIns="0">
            <a:spAutoFit/>
          </a:bodyPr>
          <a:p>
            <a:pPr algn="ctr">
              <a:lnSpc>
                <a:spcPts val="2430"/>
              </a:lnSpc>
              <a:spcBef>
                <a:spcPct val="0"/>
              </a:spcBef>
            </a:pPr>
            <a:r>
              <a:rPr sz="1735" lang="en-US" spc="1390">
                <a:solidFill>
                  <a:srgbClr val="FFFFFF"/>
                </a:solidFill>
                <a:latin typeface="Times New Roman" panose="02020603050405020304"/>
              </a:rPr>
              <a:t>ANALYSIS AND INSIGHTS </a:t>
            </a:r>
            <a:endParaRPr sz="1735" lang="en-US" spc="1390">
              <a:solidFill>
                <a:srgbClr val="FFFFFF"/>
              </a:solidFill>
              <a:latin typeface="Times New Roman" panose="02020603050405020304"/>
            </a:endParaRPr>
          </a:p>
        </p:txBody>
      </p:sp>
      <p:sp>
        <p:nvSpPr>
          <p:cNvPr id="1048606" name="Freeform 28"/>
          <p:cNvSpPr/>
          <p:nvPr/>
        </p:nvSpPr>
        <p:spPr>
          <a:xfrm flipH="1" flipV="1">
            <a:off x="0" y="2821383"/>
            <a:ext cx="6476704" cy="330802"/>
          </a:xfrm>
          <a:custGeom>
            <a:avLst/>
            <a:ahLst/>
            <a:rect l="l" t="t" r="r" b="b"/>
            <a:pathLst>
              <a:path w="6476704" h="330802">
                <a:moveTo>
                  <a:pt x="6476704" y="330801"/>
                </a:moveTo>
                <a:lnTo>
                  <a:pt x="0" y="330801"/>
                </a:lnTo>
                <a:lnTo>
                  <a:pt x="0" y="0"/>
                </a:lnTo>
                <a:lnTo>
                  <a:pt x="6476704" y="0"/>
                </a:lnTo>
                <a:lnTo>
                  <a:pt x="6476704" y="330801"/>
                </a:lnTo>
                <a:close/>
              </a:path>
            </a:pathLst>
          </a:custGeom>
          <a:blipFill>
            <a:blip xmlns:r="http://schemas.openxmlformats.org/officeDocument/2006/relationships" r:embed="rId3"/>
            <a:stretch>
              <a:fillRect/>
            </a:stretch>
          </a:blipFill>
        </p:spPr>
      </p:sp>
      <p:sp>
        <p:nvSpPr>
          <p:cNvPr id="1048607" name="TextBox 29"/>
          <p:cNvSpPr txBox="1"/>
          <p:nvPr/>
        </p:nvSpPr>
        <p:spPr>
          <a:xfrm>
            <a:off x="13889746" y="8006120"/>
            <a:ext cx="5524327" cy="2114253"/>
          </a:xfrm>
          <a:prstGeom prst="rect"/>
        </p:spPr>
        <p:txBody>
          <a:bodyPr anchor="t" bIns="0" lIns="0" rIns="0" rtlCol="0" tIns="0">
            <a:spAutoFit/>
          </a:bodyPr>
          <a:p>
            <a:pPr algn="l">
              <a:lnSpc>
                <a:spcPts val="4135"/>
              </a:lnSpc>
            </a:pPr>
            <a:r>
              <a:rPr sz="2955" lang="en-US">
                <a:solidFill>
                  <a:srgbClr val="FFFFFF"/>
                </a:solidFill>
                <a:latin typeface="Times New Roman" panose="02020603050405020304"/>
              </a:rPr>
              <a:t>Ssyeda Dua Atiq </a:t>
            </a:r>
            <a:endParaRPr sz="2955" lang="en-US">
              <a:solidFill>
                <a:srgbClr val="FFFFFF"/>
              </a:solidFill>
              <a:latin typeface="Times New Roman" panose="02020603050405020304"/>
            </a:endParaRPr>
          </a:p>
          <a:p>
            <a:pPr algn="l">
              <a:lnSpc>
                <a:spcPts val="4135"/>
              </a:lnSpc>
            </a:pPr>
            <a:r>
              <a:rPr sz="2955" lang="en-US">
                <a:solidFill>
                  <a:srgbClr val="FFFFFF"/>
                </a:solidFill>
                <a:latin typeface="Times New Roman" panose="02020603050405020304"/>
              </a:rPr>
              <a:t>23sp-010-ba</a:t>
            </a:r>
            <a:endParaRPr sz="2955" lang="en-US">
              <a:solidFill>
                <a:srgbClr val="FFFFFF"/>
              </a:solidFill>
              <a:latin typeface="Times New Roman" panose="02020603050405020304"/>
            </a:endParaRPr>
          </a:p>
          <a:p>
            <a:pPr algn="l">
              <a:lnSpc>
                <a:spcPts val="4135"/>
              </a:lnSpc>
            </a:pPr>
            <a:r>
              <a:rPr sz="2955" lang="en-US">
                <a:solidFill>
                  <a:srgbClr val="FFFFFF"/>
                </a:solidFill>
                <a:latin typeface="Times New Roman" panose="02020603050405020304"/>
              </a:rPr>
              <a:t>Hiba Tanveer Khan </a:t>
            </a:r>
            <a:endParaRPr sz="2955" lang="en-US">
              <a:solidFill>
                <a:srgbClr val="FFFFFF"/>
              </a:solidFill>
              <a:latin typeface="Times New Roman" panose="02020603050405020304"/>
            </a:endParaRPr>
          </a:p>
          <a:p>
            <a:pPr algn="l">
              <a:lnSpc>
                <a:spcPts val="4135"/>
              </a:lnSpc>
              <a:spcBef>
                <a:spcPct val="0"/>
              </a:spcBef>
            </a:pPr>
            <a:r>
              <a:rPr sz="2955" lang="en-US">
                <a:solidFill>
                  <a:srgbClr val="FFFFFF"/>
                </a:solidFill>
                <a:latin typeface="Times New Roman" panose="02020603050405020304"/>
              </a:rPr>
              <a:t>23sp-004-ba</a:t>
            </a:r>
            <a:endParaRPr sz="2955" lang="en-US">
              <a:solidFill>
                <a:srgbClr val="FFFFFF"/>
              </a:solidFill>
              <a:latin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79" name=""/>
        <p:cNvGrpSpPr/>
        <p:nvPr/>
      </p:nvGrpSpPr>
      <p:grpSpPr>
        <a:xfrm>
          <a:off x="0" y="0"/>
          <a:ext cx="0" cy="0"/>
          <a:chOff x="0" y="0"/>
          <a:chExt cx="0" cy="0"/>
        </a:xfrm>
      </p:grpSpPr>
      <p:sp>
        <p:nvSpPr>
          <p:cNvPr id="1048750" name="Freeform 2"/>
          <p:cNvSpPr/>
          <p:nvPr/>
        </p:nvSpPr>
        <p:spPr>
          <a:xfrm>
            <a:off x="0" y="7620"/>
            <a:ext cx="18288000" cy="10271760"/>
          </a:xfrm>
          <a:custGeom>
            <a:avLst/>
            <a:ahLst/>
            <a:rect l="l" t="t" r="r" b="b"/>
            <a:pathLst>
              <a:path w="18288000" h="10271760">
                <a:moveTo>
                  <a:pt x="0" y="0"/>
                </a:moveTo>
                <a:lnTo>
                  <a:pt x="18288000" y="0"/>
                </a:lnTo>
                <a:lnTo>
                  <a:pt x="18288000" y="10271760"/>
                </a:lnTo>
                <a:lnTo>
                  <a:pt x="0" y="10271760"/>
                </a:lnTo>
                <a:lnTo>
                  <a:pt x="0" y="0"/>
                </a:lnTo>
                <a:close/>
              </a:path>
            </a:pathLst>
          </a:custGeom>
          <a:blipFill>
            <a:blip xmlns:r="http://schemas.openxmlformats.org/officeDocument/2006/relationships" r:embed="rId1">
              <a:alphaModFix amt="24000"/>
            </a:blip>
            <a:stretch>
              <a:fillRect/>
            </a:stretch>
          </a:blipFill>
        </p:spPr>
      </p:sp>
      <p:sp>
        <p:nvSpPr>
          <p:cNvPr id="1048751" name="TextBox 3"/>
          <p:cNvSpPr txBox="1"/>
          <p:nvPr/>
        </p:nvSpPr>
        <p:spPr>
          <a:xfrm>
            <a:off x="738268" y="2190100"/>
            <a:ext cx="16811464" cy="7037070"/>
          </a:xfrm>
          <a:prstGeom prst="rect"/>
        </p:spPr>
        <p:txBody>
          <a:bodyPr anchor="t" bIns="0" lIns="0" rIns="0" rtlCol="0" tIns="0">
            <a:spAutoFit/>
          </a:bodyPr>
          <a:p>
            <a:pPr algn="ctr">
              <a:lnSpc>
                <a:spcPts val="5325"/>
              </a:lnSpc>
              <a:spcBef>
                <a:spcPct val="0"/>
              </a:spcBef>
            </a:pPr>
            <a:r>
              <a:rPr sz="3805" lang="en-US">
                <a:solidFill>
                  <a:srgbClr val="FFFFFF"/>
                </a:solidFill>
                <a:latin typeface="Times New Roman Bold" panose="02030802070405020303"/>
              </a:rPr>
              <a:t>Micr</a:t>
            </a:r>
            <a:r>
              <a:rPr sz="3805" lang="en-US">
                <a:solidFill>
                  <a:srgbClr val="FFFFFF"/>
                </a:solidFill>
                <a:latin typeface="Times New Roman Bold" panose="02030802070405020303"/>
              </a:rPr>
              <a:t>oenvironment</a:t>
            </a:r>
            <a:endParaRPr sz="3805" lang="en-US">
              <a:solidFill>
                <a:srgbClr val="FFFFFF"/>
              </a:solidFill>
              <a:latin typeface="Times New Roman Bold" panose="02030802070405020303"/>
            </a:endParaRPr>
          </a:p>
          <a:p>
            <a:pPr algn="l" indent="-378460" lvl="1" marL="756285">
              <a:lnSpc>
                <a:spcPts val="4905"/>
              </a:lnSpc>
              <a:spcBef>
                <a:spcPct val="0"/>
              </a:spcBef>
              <a:buFont typeface="Arial" panose="020B0604020202020204"/>
              <a:buChar char="•"/>
            </a:pPr>
            <a:r>
              <a:rPr sz="3505" lang="en-US">
                <a:solidFill>
                  <a:srgbClr val="FFFFFF"/>
                </a:solidFill>
                <a:latin typeface="Times New Roman" panose="02020603050405020304"/>
              </a:rPr>
              <a:t>Customers: Pak Suzuki designs and markets vehicles like the Suzuki Mehran and Suzuki Swift tailored to meet the needs and preferences of Pakistani consumers, ensuring competitive pricing and features.</a:t>
            </a:r>
            <a:r>
              <a:rPr sz="3505" lang="en-US">
                <a:solidFill>
                  <a:srgbClr val="FFFFFF"/>
                </a:solidFill>
                <a:latin typeface="Times New Roman" panose="02020603050405020304"/>
              </a:rPr>
              <a:t>.</a:t>
            </a:r>
            <a:endParaRPr sz="3505" lang="en-US">
              <a:solidFill>
                <a:srgbClr val="FFFFFF"/>
              </a:solidFill>
              <a:latin typeface="Times New Roman" panose="02020603050405020304"/>
            </a:endParaRPr>
          </a:p>
          <a:p>
            <a:pPr algn="l">
              <a:lnSpc>
                <a:spcPts val="4905"/>
              </a:lnSpc>
              <a:spcBef>
                <a:spcPct val="0"/>
              </a:spcBef>
            </a:pPr>
          </a:p>
          <a:p>
            <a:pPr algn="l">
              <a:lnSpc>
                <a:spcPts val="5325"/>
              </a:lnSpc>
              <a:spcBef>
                <a:spcPct val="0"/>
              </a:spcBef>
            </a:pPr>
          </a:p>
          <a:p>
            <a:pPr algn="ctr">
              <a:lnSpc>
                <a:spcPts val="5325"/>
              </a:lnSpc>
              <a:spcBef>
                <a:spcPct val="0"/>
              </a:spcBef>
            </a:pPr>
            <a:r>
              <a:rPr sz="3805" lang="en-US">
                <a:solidFill>
                  <a:srgbClr val="FFFFFF"/>
                </a:solidFill>
                <a:latin typeface="Times New Roman Bold" panose="02030802070405020303"/>
              </a:rPr>
              <a:t>Macroenvironment</a:t>
            </a:r>
            <a:endParaRPr sz="3805" lang="en-US">
              <a:solidFill>
                <a:srgbClr val="FFFFFF"/>
              </a:solidFill>
              <a:latin typeface="Times New Roman Bold" panose="02030802070405020303"/>
            </a:endParaRPr>
          </a:p>
          <a:p>
            <a:pPr algn="l" indent="-378460" lvl="1" marL="756285">
              <a:lnSpc>
                <a:spcPts val="4905"/>
              </a:lnSpc>
              <a:spcBef>
                <a:spcPct val="0"/>
              </a:spcBef>
              <a:buFont typeface="Arial" panose="020B0604020202020204"/>
              <a:buChar char="•"/>
            </a:pPr>
            <a:r>
              <a:rPr sz="3505" lang="en-US">
                <a:solidFill>
                  <a:srgbClr val="FFFFFF"/>
                </a:solidFill>
                <a:latin typeface="Times New Roman" panose="02020603050405020304"/>
              </a:rPr>
              <a:t>Technological Trends: Embracing advancements in automotive technology, Pak Suzuki integrates fuel-efficient engines and advanced safety features into its vehicles to meet regulatory requirements and consumer demands in Pakistan.</a:t>
            </a:r>
            <a:endParaRPr sz="3505" lang="en-US">
              <a:solidFill>
                <a:srgbClr val="FFFFFF"/>
              </a:solidFill>
              <a:latin typeface="Times New Roman" panose="02020603050405020304"/>
            </a:endParaRPr>
          </a:p>
          <a:p>
            <a:pPr algn="l">
              <a:lnSpc>
                <a:spcPts val="5100"/>
              </a:lnSpc>
              <a:spcBef>
                <a:spcPct val="0"/>
              </a:spcBef>
            </a:pPr>
          </a:p>
        </p:txBody>
      </p:sp>
      <p:sp>
        <p:nvSpPr>
          <p:cNvPr id="1048752" name="Freeform 4"/>
          <p:cNvSpPr/>
          <p:nvPr/>
        </p:nvSpPr>
        <p:spPr>
          <a:xfrm>
            <a:off x="-326658" y="463435"/>
            <a:ext cx="8534238" cy="1318928"/>
          </a:xfrm>
          <a:custGeom>
            <a:avLst/>
            <a:ahLst/>
            <a:rect l="l" t="t" r="r" b="b"/>
            <a:pathLst>
              <a:path w="8534238" h="1318928">
                <a:moveTo>
                  <a:pt x="0" y="0"/>
                </a:moveTo>
                <a:lnTo>
                  <a:pt x="8534238" y="0"/>
                </a:lnTo>
                <a:lnTo>
                  <a:pt x="8534238" y="1318927"/>
                </a:lnTo>
                <a:lnTo>
                  <a:pt x="0" y="1318927"/>
                </a:lnTo>
                <a:lnTo>
                  <a:pt x="0" y="0"/>
                </a:lnTo>
                <a:close/>
              </a:path>
            </a:pathLst>
          </a:custGeom>
          <a:blipFill>
            <a:blip xmlns:r="http://schemas.openxmlformats.org/officeDocument/2006/relationships" r:embed="rId2"/>
            <a:stretch>
              <a:fillRect/>
            </a:stretch>
          </a:blipFill>
        </p:spPr>
      </p:sp>
      <p:sp>
        <p:nvSpPr>
          <p:cNvPr id="1048753" name="TextBox 5"/>
          <p:cNvSpPr txBox="1"/>
          <p:nvPr/>
        </p:nvSpPr>
        <p:spPr>
          <a:xfrm>
            <a:off x="469274" y="685383"/>
            <a:ext cx="6057900" cy="675641"/>
          </a:xfrm>
          <a:prstGeom prst="rect"/>
        </p:spPr>
        <p:txBody>
          <a:bodyPr anchor="t" bIns="0" lIns="0" rIns="0" rtlCol="0" tIns="0">
            <a:spAutoFit/>
          </a:bodyPr>
          <a:p>
            <a:pPr algn="ctr">
              <a:lnSpc>
                <a:spcPts val="5320"/>
              </a:lnSpc>
              <a:spcBef>
                <a:spcPct val="0"/>
              </a:spcBef>
            </a:pPr>
            <a:r>
              <a:rPr sz="3800" lang="en-US">
                <a:solidFill>
                  <a:srgbClr val="000000"/>
                </a:solidFill>
                <a:latin typeface="Times New Roman Bold Italics" panose="02030802070405090303"/>
              </a:rPr>
              <a:t>Micro &amp; Macro Environments</a:t>
            </a:r>
            <a:endParaRPr sz="3800" lang="en-US">
              <a:solidFill>
                <a:srgbClr val="000000"/>
              </a:solidFill>
              <a:latin typeface="Times New Roman Bold Italics" panose="020308020704050903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80" name=""/>
        <p:cNvGrpSpPr/>
        <p:nvPr/>
      </p:nvGrpSpPr>
      <p:grpSpPr>
        <a:xfrm>
          <a:off x="0" y="0"/>
          <a:ext cx="0" cy="0"/>
          <a:chOff x="0" y="0"/>
          <a:chExt cx="0" cy="0"/>
        </a:xfrm>
      </p:grpSpPr>
      <p:graphicFrame>
        <p:nvGraphicFramePr>
          <p:cNvPr id="4194304" name="Table 2"/>
          <p:cNvGraphicFramePr>
            <a:graphicFrameLocks noGrp="1"/>
          </p:cNvGraphicFramePr>
          <p:nvPr/>
        </p:nvGraphicFramePr>
        <p:xfrm>
          <a:off x="1656008" y="2166048"/>
          <a:ext cx="14975984" cy="7384997"/>
        </p:xfrm>
        <a:graphic>
          <a:graphicData uri="http://schemas.openxmlformats.org/drawingml/2006/table">
            <a:tbl>
              <a:tblPr/>
              <a:tblGrid>
                <a:gridCol w="7487992"/>
                <a:gridCol w="7487992"/>
              </a:tblGrid>
              <a:tr h="1553182">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r>
              <a:tr h="1927645">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5D758B"/>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1819164">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5D758B"/>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2085006">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5D758B"/>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bl>
          </a:graphicData>
        </a:graphic>
      </p:graphicFrame>
      <p:sp>
        <p:nvSpPr>
          <p:cNvPr id="1048754" name="TextBox 3"/>
          <p:cNvSpPr txBox="1"/>
          <p:nvPr/>
        </p:nvSpPr>
        <p:spPr>
          <a:xfrm>
            <a:off x="1656008" y="2284354"/>
            <a:ext cx="7782847" cy="960121"/>
          </a:xfrm>
          <a:prstGeom prst="rect"/>
        </p:spPr>
        <p:txBody>
          <a:bodyPr anchor="t" bIns="0" lIns="0" rIns="0" rtlCol="0" tIns="0">
            <a:spAutoFit/>
          </a:bodyPr>
          <a:p>
            <a:pPr algn="ctr">
              <a:lnSpc>
                <a:spcPts val="7560"/>
              </a:lnSpc>
              <a:spcBef>
                <a:spcPct val="0"/>
              </a:spcBef>
            </a:pPr>
            <a:r>
              <a:rPr sz="5400" lang="en-US">
                <a:solidFill>
                  <a:srgbClr val="000000"/>
                </a:solidFill>
                <a:latin typeface="Times New Roman Bold" panose="02030802070405020303"/>
              </a:rPr>
              <a:t>Direct competitor</a:t>
            </a:r>
            <a:endParaRPr sz="5400" lang="en-US">
              <a:solidFill>
                <a:srgbClr val="000000"/>
              </a:solidFill>
              <a:latin typeface="Times New Roman Bold" panose="02030802070405020303"/>
            </a:endParaRPr>
          </a:p>
        </p:txBody>
      </p:sp>
      <p:sp>
        <p:nvSpPr>
          <p:cNvPr id="1048755" name="TextBox 4"/>
          <p:cNvSpPr txBox="1"/>
          <p:nvPr/>
        </p:nvSpPr>
        <p:spPr>
          <a:xfrm>
            <a:off x="9144000" y="2284354"/>
            <a:ext cx="7782847" cy="960121"/>
          </a:xfrm>
          <a:prstGeom prst="rect"/>
        </p:spPr>
        <p:txBody>
          <a:bodyPr anchor="t" bIns="0" lIns="0" rIns="0" rtlCol="0" tIns="0">
            <a:spAutoFit/>
          </a:bodyPr>
          <a:p>
            <a:pPr algn="ctr">
              <a:lnSpc>
                <a:spcPts val="7560"/>
              </a:lnSpc>
              <a:spcBef>
                <a:spcPct val="0"/>
              </a:spcBef>
            </a:pPr>
            <a:r>
              <a:rPr sz="5400" lang="en-US">
                <a:solidFill>
                  <a:srgbClr val="000000"/>
                </a:solidFill>
                <a:latin typeface="Times New Roman Bold" panose="02030802070405020303"/>
              </a:rPr>
              <a:t>Ind</a:t>
            </a:r>
            <a:r>
              <a:rPr sz="5400" lang="en-US">
                <a:solidFill>
                  <a:srgbClr val="000000"/>
                </a:solidFill>
                <a:latin typeface="Times New Roman Bold" panose="02030802070405020303"/>
              </a:rPr>
              <a:t>irect competitor</a:t>
            </a:r>
            <a:endParaRPr sz="5400" lang="en-US">
              <a:solidFill>
                <a:srgbClr val="000000"/>
              </a:solidFill>
              <a:latin typeface="Times New Roman Bold" panose="02030802070405020303"/>
            </a:endParaRPr>
          </a:p>
        </p:txBody>
      </p:sp>
      <p:sp>
        <p:nvSpPr>
          <p:cNvPr id="1048756" name="TextBox 5"/>
          <p:cNvSpPr txBox="1"/>
          <p:nvPr/>
        </p:nvSpPr>
        <p:spPr>
          <a:xfrm>
            <a:off x="1896628" y="3813810"/>
            <a:ext cx="7247372" cy="1226820"/>
          </a:xfrm>
          <a:prstGeom prst="rect"/>
        </p:spPr>
        <p:txBody>
          <a:bodyPr anchor="t" bIns="0" lIns="0" rIns="0" rtlCol="0" tIns="0">
            <a:spAutoFit/>
          </a:bodyPr>
          <a:p>
            <a:pPr algn="ctr">
              <a:lnSpc>
                <a:spcPts val="4760"/>
              </a:lnSpc>
            </a:pPr>
            <a:r>
              <a:rPr sz="3400" lang="en-US">
                <a:solidFill>
                  <a:srgbClr val="000000"/>
                </a:solidFill>
                <a:latin typeface="Times New Roman Bold" panose="02030802070405020303"/>
              </a:rPr>
              <a:t>Toyota: </a:t>
            </a:r>
            <a:endParaRPr sz="3400" lang="en-US">
              <a:solidFill>
                <a:srgbClr val="000000"/>
              </a:solidFill>
              <a:latin typeface="Times New Roman Bold" panose="02030802070405020303"/>
            </a:endParaRPr>
          </a:p>
          <a:p>
            <a:pPr algn="ctr">
              <a:lnSpc>
                <a:spcPts val="4900"/>
              </a:lnSpc>
              <a:spcBef>
                <a:spcPct val="0"/>
              </a:spcBef>
            </a:pPr>
            <a:r>
              <a:rPr sz="3500" lang="en-US">
                <a:solidFill>
                  <a:srgbClr val="000000"/>
                </a:solidFill>
                <a:latin typeface="Times New Roman" panose="02020603050405020304"/>
              </a:rPr>
              <a:t>High-quality, reliable vehicles.</a:t>
            </a:r>
            <a:endParaRPr sz="3500" lang="en-US">
              <a:solidFill>
                <a:srgbClr val="000000"/>
              </a:solidFill>
              <a:latin typeface="Times New Roman" panose="02020603050405020304"/>
            </a:endParaRPr>
          </a:p>
        </p:txBody>
      </p:sp>
      <p:sp>
        <p:nvSpPr>
          <p:cNvPr id="1048757" name="TextBox 6"/>
          <p:cNvSpPr txBox="1"/>
          <p:nvPr/>
        </p:nvSpPr>
        <p:spPr>
          <a:xfrm>
            <a:off x="1896628" y="5686266"/>
            <a:ext cx="7247372" cy="1609091"/>
          </a:xfrm>
          <a:prstGeom prst="rect"/>
        </p:spPr>
        <p:txBody>
          <a:bodyPr anchor="t" bIns="0" lIns="0" rIns="0" rtlCol="0" tIns="0">
            <a:spAutoFit/>
          </a:bodyPr>
          <a:p>
            <a:pPr algn="ctr">
              <a:lnSpc>
                <a:spcPts val="4900"/>
              </a:lnSpc>
            </a:pPr>
            <a:r>
              <a:rPr sz="3500" lang="en-US">
                <a:solidFill>
                  <a:srgbClr val="000000"/>
                </a:solidFill>
                <a:latin typeface="Times New Roman Bold" panose="02030802070405020303"/>
              </a:rPr>
              <a:t>Honda:</a:t>
            </a:r>
            <a:endParaRPr sz="3500" lang="en-US">
              <a:solidFill>
                <a:srgbClr val="000000"/>
              </a:solidFill>
              <a:latin typeface="Times New Roman Bold" panose="02030802070405020303"/>
            </a:endParaRPr>
          </a:p>
          <a:p>
            <a:pPr algn="ctr">
              <a:lnSpc>
                <a:spcPts val="3885"/>
              </a:lnSpc>
            </a:pPr>
            <a:r>
              <a:rPr sz="3500" lang="en-US">
                <a:solidFill>
                  <a:srgbClr val="000000"/>
                </a:solidFill>
                <a:latin typeface="Times New Roman Bold" panose="02030802070405020303"/>
              </a:rPr>
              <a:t> </a:t>
            </a:r>
            <a:r>
              <a:rPr sz="3500" lang="en-US">
                <a:solidFill>
                  <a:srgbClr val="000000"/>
                </a:solidFill>
                <a:latin typeface="Times New Roman" panose="02020603050405020304"/>
              </a:rPr>
              <a:t>Innovative technology, high resale value</a:t>
            </a:r>
            <a:endParaRPr sz="3500" lang="en-US">
              <a:solidFill>
                <a:srgbClr val="000000"/>
              </a:solidFill>
              <a:latin typeface="Times New Roman" panose="02020603050405020304"/>
            </a:endParaRPr>
          </a:p>
        </p:txBody>
      </p:sp>
      <p:sp>
        <p:nvSpPr>
          <p:cNvPr id="1048758" name="TextBox 7"/>
          <p:cNvSpPr txBox="1"/>
          <p:nvPr/>
        </p:nvSpPr>
        <p:spPr>
          <a:xfrm>
            <a:off x="1923746" y="7702719"/>
            <a:ext cx="7247372" cy="1506855"/>
          </a:xfrm>
          <a:prstGeom prst="rect"/>
        </p:spPr>
        <p:txBody>
          <a:bodyPr anchor="t" bIns="0" lIns="0" rIns="0" rtlCol="0" tIns="0">
            <a:spAutoFit/>
          </a:bodyPr>
          <a:p>
            <a:pPr algn="ctr">
              <a:lnSpc>
                <a:spcPts val="3955"/>
              </a:lnSpc>
            </a:pPr>
            <a:r>
              <a:rPr sz="3500" lang="en-US">
                <a:solidFill>
                  <a:srgbClr val="000000"/>
                </a:solidFill>
                <a:latin typeface="Times New Roman Bold" panose="02030802070405020303"/>
              </a:rPr>
              <a:t>Changan: </a:t>
            </a:r>
            <a:endParaRPr sz="3500" lang="en-US">
              <a:solidFill>
                <a:srgbClr val="000000"/>
              </a:solidFill>
              <a:latin typeface="Times New Roman Bold" panose="02030802070405020303"/>
            </a:endParaRPr>
          </a:p>
          <a:p>
            <a:pPr algn="ctr">
              <a:lnSpc>
                <a:spcPts val="3955"/>
              </a:lnSpc>
            </a:pPr>
            <a:r>
              <a:rPr sz="3500" lang="en-US">
                <a:solidFill>
                  <a:srgbClr val="000000"/>
                </a:solidFill>
                <a:latin typeface="Times New Roman" panose="02020603050405020304"/>
              </a:rPr>
              <a:t>Affordable vehicles, expanding dealerships</a:t>
            </a:r>
            <a:endParaRPr sz="3500" lang="en-US">
              <a:solidFill>
                <a:srgbClr val="000000"/>
              </a:solidFill>
              <a:latin typeface="Times New Roman" panose="02020603050405020304"/>
            </a:endParaRPr>
          </a:p>
        </p:txBody>
      </p:sp>
      <p:sp>
        <p:nvSpPr>
          <p:cNvPr id="1048759" name="TextBox 8"/>
          <p:cNvSpPr txBox="1"/>
          <p:nvPr/>
        </p:nvSpPr>
        <p:spPr>
          <a:xfrm>
            <a:off x="9384619" y="7879089"/>
            <a:ext cx="7247372" cy="1613535"/>
          </a:xfrm>
          <a:prstGeom prst="rect"/>
        </p:spPr>
        <p:txBody>
          <a:bodyPr anchor="t" bIns="0" lIns="0" rIns="0" rtlCol="0" tIns="0">
            <a:spAutoFit/>
          </a:bodyPr>
          <a:p>
            <a:pPr algn="ctr">
              <a:lnSpc>
                <a:spcPts val="4235"/>
              </a:lnSpc>
            </a:pPr>
            <a:r>
              <a:rPr sz="3500" lang="en-US">
                <a:solidFill>
                  <a:srgbClr val="000000"/>
                </a:solidFill>
                <a:latin typeface="Times New Roman Bold" panose="02030802070405020303"/>
              </a:rPr>
              <a:t>Kia Motors:</a:t>
            </a:r>
            <a:endParaRPr sz="3500" lang="en-US">
              <a:solidFill>
                <a:srgbClr val="000000"/>
              </a:solidFill>
              <a:latin typeface="Times New Roman Bold" panose="02030802070405020303"/>
            </a:endParaRPr>
          </a:p>
          <a:p>
            <a:pPr algn="ctr">
              <a:lnSpc>
                <a:spcPts val="4235"/>
              </a:lnSpc>
            </a:pPr>
            <a:r>
              <a:rPr sz="3500" lang="en-US">
                <a:solidFill>
                  <a:srgbClr val="000000"/>
                </a:solidFill>
                <a:latin typeface="Times New Roman Bold" panose="02030802070405020303"/>
              </a:rPr>
              <a:t> </a:t>
            </a:r>
            <a:r>
              <a:rPr sz="3500" lang="en-US">
                <a:solidFill>
                  <a:srgbClr val="000000"/>
                </a:solidFill>
                <a:latin typeface="Times New Roman" panose="02020603050405020304"/>
              </a:rPr>
              <a:t>Feature-rich vehicles, competitive prices</a:t>
            </a:r>
            <a:endParaRPr sz="3500" lang="en-US">
              <a:solidFill>
                <a:srgbClr val="000000"/>
              </a:solidFill>
              <a:latin typeface="Times New Roman" panose="02020603050405020304"/>
            </a:endParaRPr>
          </a:p>
        </p:txBody>
      </p:sp>
      <p:sp>
        <p:nvSpPr>
          <p:cNvPr id="1048760" name="TextBox 9"/>
          <p:cNvSpPr txBox="1"/>
          <p:nvPr/>
        </p:nvSpPr>
        <p:spPr>
          <a:xfrm>
            <a:off x="9384619" y="5771991"/>
            <a:ext cx="7247372" cy="1520191"/>
          </a:xfrm>
          <a:prstGeom prst="rect"/>
        </p:spPr>
        <p:txBody>
          <a:bodyPr anchor="t" bIns="0" lIns="0" rIns="0" rtlCol="0" tIns="0">
            <a:spAutoFit/>
          </a:bodyPr>
          <a:p>
            <a:pPr algn="ctr">
              <a:lnSpc>
                <a:spcPts val="3990"/>
              </a:lnSpc>
            </a:pPr>
            <a:r>
              <a:rPr sz="3500" lang="en-US">
                <a:solidFill>
                  <a:srgbClr val="000000"/>
                </a:solidFill>
                <a:latin typeface="Times New Roman Bold" panose="02030802070405020303"/>
              </a:rPr>
              <a:t>Hyundai:</a:t>
            </a:r>
            <a:endParaRPr sz="3500" lang="en-US">
              <a:solidFill>
                <a:srgbClr val="000000"/>
              </a:solidFill>
              <a:latin typeface="Times New Roman Bold" panose="02030802070405020303"/>
            </a:endParaRPr>
          </a:p>
          <a:p>
            <a:pPr algn="ctr">
              <a:lnSpc>
                <a:spcPts val="3990"/>
              </a:lnSpc>
            </a:pPr>
            <a:r>
              <a:rPr sz="3500" lang="en-US">
                <a:solidFill>
                  <a:srgbClr val="000000"/>
                </a:solidFill>
                <a:latin typeface="Times New Roman" panose="02020603050405020304"/>
              </a:rPr>
              <a:t> Stylish designs, comprehensive warranty</a:t>
            </a:r>
            <a:endParaRPr sz="3500" lang="en-US">
              <a:solidFill>
                <a:srgbClr val="000000"/>
              </a:solidFill>
              <a:latin typeface="Times New Roman" panose="02020603050405020304"/>
            </a:endParaRPr>
          </a:p>
        </p:txBody>
      </p:sp>
      <p:sp>
        <p:nvSpPr>
          <p:cNvPr id="1048761" name="TextBox 10"/>
          <p:cNvSpPr txBox="1"/>
          <p:nvPr/>
        </p:nvSpPr>
        <p:spPr>
          <a:xfrm>
            <a:off x="9144000" y="3865295"/>
            <a:ext cx="7247372" cy="1244601"/>
          </a:xfrm>
          <a:prstGeom prst="rect"/>
        </p:spPr>
        <p:txBody>
          <a:bodyPr anchor="t" bIns="0" lIns="0" rIns="0" rtlCol="0" tIns="0">
            <a:spAutoFit/>
          </a:bodyPr>
          <a:p>
            <a:pPr algn="ctr">
              <a:lnSpc>
                <a:spcPts val="4900"/>
              </a:lnSpc>
            </a:pPr>
            <a:r>
              <a:rPr sz="3500" lang="en-US">
                <a:solidFill>
                  <a:srgbClr val="000000"/>
                </a:solidFill>
                <a:latin typeface="Times New Roman Bold" panose="02030802070405020303"/>
              </a:rPr>
              <a:t>Nissan: </a:t>
            </a:r>
            <a:endParaRPr sz="3500" lang="en-US">
              <a:solidFill>
                <a:srgbClr val="000000"/>
              </a:solidFill>
              <a:latin typeface="Times New Roman Bold" panose="02030802070405020303"/>
            </a:endParaRPr>
          </a:p>
          <a:p>
            <a:pPr algn="ctr">
              <a:lnSpc>
                <a:spcPts val="4900"/>
              </a:lnSpc>
              <a:spcBef>
                <a:spcPct val="0"/>
              </a:spcBef>
            </a:pPr>
            <a:r>
              <a:rPr sz="3500" lang="en-US">
                <a:solidFill>
                  <a:srgbClr val="000000"/>
                </a:solidFill>
                <a:latin typeface="Times New Roman" panose="02020603050405020304"/>
              </a:rPr>
              <a:t>Offers SUVs, advanced technology</a:t>
            </a:r>
            <a:endParaRPr sz="3500" lang="en-US">
              <a:solidFill>
                <a:srgbClr val="000000"/>
              </a:solidFill>
              <a:latin typeface="Times New Roman" panose="02020603050405020304"/>
            </a:endParaRPr>
          </a:p>
        </p:txBody>
      </p:sp>
      <p:sp>
        <p:nvSpPr>
          <p:cNvPr id="1048762" name="TextBox 11"/>
          <p:cNvSpPr txBox="1"/>
          <p:nvPr/>
        </p:nvSpPr>
        <p:spPr>
          <a:xfrm>
            <a:off x="1896628" y="903660"/>
            <a:ext cx="15030219" cy="880110"/>
          </a:xfrm>
          <a:prstGeom prst="rect"/>
        </p:spPr>
        <p:txBody>
          <a:bodyPr anchor="t" bIns="0" lIns="0" rIns="0" rtlCol="0" tIns="0">
            <a:spAutoFit/>
          </a:bodyPr>
          <a:p>
            <a:pPr algn="ctr">
              <a:lnSpc>
                <a:spcPts val="6930"/>
              </a:lnSpc>
              <a:spcBef>
                <a:spcPct val="0"/>
              </a:spcBef>
            </a:pPr>
            <a:r>
              <a:rPr sz="4950" lang="en-US">
                <a:solidFill>
                  <a:srgbClr val="FFFFFF"/>
                </a:solidFill>
                <a:latin typeface="Times New Roman Bold" panose="02030802070405020303"/>
              </a:rPr>
              <a:t>Competitor Analysis for Pak Suzuki Motors</a:t>
            </a:r>
            <a:endParaRPr sz="4950" lang="en-US">
              <a:solidFill>
                <a:srgbClr val="FFFFFF"/>
              </a:solidFill>
              <a:latin typeface="Times New Roman Bold" panose="020308020704050203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81" name=""/>
        <p:cNvGrpSpPr/>
        <p:nvPr/>
      </p:nvGrpSpPr>
      <p:grpSpPr>
        <a:xfrm>
          <a:off x="0" y="0"/>
          <a:ext cx="0" cy="0"/>
          <a:chOff x="0" y="0"/>
          <a:chExt cx="0" cy="0"/>
        </a:xfrm>
      </p:grpSpPr>
      <p:graphicFrame>
        <p:nvGraphicFramePr>
          <p:cNvPr id="4194305" name="Table 2"/>
          <p:cNvGraphicFramePr>
            <a:graphicFrameLocks noGrp="1"/>
          </p:cNvGraphicFramePr>
          <p:nvPr/>
        </p:nvGraphicFramePr>
        <p:xfrm>
          <a:off x="336616" y="1490955"/>
          <a:ext cx="17491358" cy="7677740"/>
        </p:xfrm>
        <a:graphic>
          <a:graphicData uri="http://schemas.openxmlformats.org/drawingml/2006/table">
            <a:tbl>
              <a:tblPr/>
              <a:tblGrid>
                <a:gridCol w="5083173"/>
                <a:gridCol w="11901855"/>
                <a:gridCol w="506329"/>
              </a:tblGrid>
              <a:tr h="1795846">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5D758B"/>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1841714">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5D758B"/>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2199817">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5D758B"/>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1840363">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5D758B"/>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rtlCol="0"/>
                    <a:p>
                      <a:pPr algn="ctr">
                        <a:lnSpc>
                          <a:spcPts val="1680"/>
                        </a:lnSpc>
                      </a:pPr>
                      <a:endParaRPr sz="1100" lang="en-US"/>
                    </a:p>
                  </a:txBody>
                  <a:tcPr marL="190500" marR="190500" marT="190500" marB="190500" anchor="t">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bl>
          </a:graphicData>
        </a:graphic>
      </p:graphicFrame>
      <p:sp>
        <p:nvSpPr>
          <p:cNvPr id="1048763" name="TextBox 3"/>
          <p:cNvSpPr txBox="1"/>
          <p:nvPr/>
        </p:nvSpPr>
        <p:spPr>
          <a:xfrm>
            <a:off x="4690839" y="230505"/>
            <a:ext cx="8906321" cy="746760"/>
          </a:xfrm>
          <a:prstGeom prst="rect"/>
        </p:spPr>
        <p:txBody>
          <a:bodyPr anchor="t" bIns="0" lIns="0" rIns="0" rtlCol="0" tIns="0">
            <a:spAutoFit/>
          </a:bodyPr>
          <a:p>
            <a:pPr algn="ctr">
              <a:lnSpc>
                <a:spcPts val="5880"/>
              </a:lnSpc>
              <a:spcBef>
                <a:spcPct val="0"/>
              </a:spcBef>
            </a:pPr>
            <a:r>
              <a:rPr sz="4200" lang="en-US">
                <a:solidFill>
                  <a:srgbClr val="FFFFFF"/>
                </a:solidFill>
                <a:latin typeface="Times New Roman" panose="02020603050405020304"/>
              </a:rPr>
              <a:t>Key Advantages of Pak Suzuki Motors</a:t>
            </a:r>
            <a:endParaRPr sz="4200" lang="en-US">
              <a:solidFill>
                <a:srgbClr val="FFFFFF"/>
              </a:solidFill>
              <a:latin typeface="Times New Roman" panose="02020603050405020304"/>
            </a:endParaRPr>
          </a:p>
        </p:txBody>
      </p:sp>
      <p:sp>
        <p:nvSpPr>
          <p:cNvPr id="1048764" name="TextBox 4"/>
          <p:cNvSpPr txBox="1"/>
          <p:nvPr/>
        </p:nvSpPr>
        <p:spPr>
          <a:xfrm>
            <a:off x="336616" y="3531039"/>
            <a:ext cx="4882008" cy="774701"/>
          </a:xfrm>
          <a:prstGeom prst="rect"/>
        </p:spPr>
        <p:txBody>
          <a:bodyPr anchor="t" bIns="0" lIns="0" rIns="0" rtlCol="0" tIns="0">
            <a:spAutoFit/>
          </a:bodyPr>
          <a:p>
            <a:pPr algn="ctr">
              <a:lnSpc>
                <a:spcPts val="6100"/>
              </a:lnSpc>
              <a:spcBef>
                <a:spcPct val="0"/>
              </a:spcBef>
            </a:pPr>
            <a:r>
              <a:rPr sz="4355" lang="en-US">
                <a:solidFill>
                  <a:srgbClr val="000000"/>
                </a:solidFill>
                <a:latin typeface="Times New Roman Bold" panose="02030802070405020303"/>
              </a:rPr>
              <a:t>Brand Loyalty</a:t>
            </a:r>
            <a:endParaRPr sz="4355" lang="en-US">
              <a:solidFill>
                <a:srgbClr val="000000"/>
              </a:solidFill>
              <a:latin typeface="Times New Roman Bold" panose="02030802070405020303"/>
            </a:endParaRPr>
          </a:p>
        </p:txBody>
      </p:sp>
      <p:sp>
        <p:nvSpPr>
          <p:cNvPr id="1048765" name="TextBox 5"/>
          <p:cNvSpPr txBox="1"/>
          <p:nvPr/>
        </p:nvSpPr>
        <p:spPr>
          <a:xfrm>
            <a:off x="5972927" y="3424837"/>
            <a:ext cx="10674606" cy="1673861"/>
          </a:xfrm>
          <a:prstGeom prst="rect"/>
        </p:spPr>
        <p:txBody>
          <a:bodyPr anchor="t" bIns="0" lIns="0" rIns="0" rtlCol="0" tIns="0">
            <a:spAutoFit/>
          </a:bodyPr>
          <a:p>
            <a:pPr algn="ctr">
              <a:lnSpc>
                <a:spcPts val="4340"/>
              </a:lnSpc>
              <a:spcBef>
                <a:spcPct val="0"/>
              </a:spcBef>
            </a:pPr>
            <a:r>
              <a:rPr sz="3100" lang="en-US">
                <a:solidFill>
                  <a:srgbClr val="151924"/>
                </a:solidFill>
                <a:latin typeface="Times New Roman" panose="02020603050405020304"/>
              </a:rPr>
              <a:t>Having built a strong brand presence and trust over the years, Pak Suzuki enjoys significant customer loyalty in the Pakistani market.</a:t>
            </a:r>
            <a:endParaRPr sz="3100" lang="en-US">
              <a:solidFill>
                <a:srgbClr val="151924"/>
              </a:solidFill>
              <a:latin typeface="Times New Roman" panose="02020603050405020304"/>
            </a:endParaRPr>
          </a:p>
        </p:txBody>
      </p:sp>
      <p:sp>
        <p:nvSpPr>
          <p:cNvPr id="1048766" name="TextBox 6"/>
          <p:cNvSpPr txBox="1"/>
          <p:nvPr/>
        </p:nvSpPr>
        <p:spPr>
          <a:xfrm>
            <a:off x="336616" y="5628095"/>
            <a:ext cx="4882008" cy="774700"/>
          </a:xfrm>
          <a:prstGeom prst="rect"/>
        </p:spPr>
        <p:txBody>
          <a:bodyPr anchor="t" bIns="0" lIns="0" rIns="0" rtlCol="0" tIns="0">
            <a:spAutoFit/>
          </a:bodyPr>
          <a:p>
            <a:pPr algn="ctr">
              <a:lnSpc>
                <a:spcPts val="6100"/>
              </a:lnSpc>
              <a:spcBef>
                <a:spcPct val="0"/>
              </a:spcBef>
            </a:pPr>
            <a:r>
              <a:rPr sz="4355" lang="en-US">
                <a:solidFill>
                  <a:srgbClr val="000000"/>
                </a:solidFill>
                <a:latin typeface="Times New Roman Bold" panose="02030802070405020303"/>
              </a:rPr>
              <a:t>Strong Network </a:t>
            </a:r>
            <a:endParaRPr sz="4355" lang="en-US">
              <a:solidFill>
                <a:srgbClr val="000000"/>
              </a:solidFill>
              <a:latin typeface="Times New Roman Bold" panose="02030802070405020303"/>
            </a:endParaRPr>
          </a:p>
        </p:txBody>
      </p:sp>
      <p:sp>
        <p:nvSpPr>
          <p:cNvPr id="1048767" name="TextBox 7"/>
          <p:cNvSpPr txBox="1"/>
          <p:nvPr/>
        </p:nvSpPr>
        <p:spPr>
          <a:xfrm>
            <a:off x="336616" y="7727228"/>
            <a:ext cx="4882008" cy="774701"/>
          </a:xfrm>
          <a:prstGeom prst="rect"/>
        </p:spPr>
        <p:txBody>
          <a:bodyPr anchor="t" bIns="0" lIns="0" rIns="0" rtlCol="0" tIns="0">
            <a:spAutoFit/>
          </a:bodyPr>
          <a:p>
            <a:pPr algn="ctr">
              <a:lnSpc>
                <a:spcPts val="6100"/>
              </a:lnSpc>
              <a:spcBef>
                <a:spcPct val="0"/>
              </a:spcBef>
            </a:pPr>
            <a:r>
              <a:rPr sz="4355" lang="en-US">
                <a:solidFill>
                  <a:srgbClr val="000000"/>
                </a:solidFill>
                <a:latin typeface="Times New Roman Bold" panose="02030802070405020303"/>
              </a:rPr>
              <a:t>Localized Expertise</a:t>
            </a:r>
            <a:endParaRPr sz="4355" lang="en-US">
              <a:solidFill>
                <a:srgbClr val="000000"/>
              </a:solidFill>
              <a:latin typeface="Times New Roman Bold" panose="02030802070405020303"/>
            </a:endParaRPr>
          </a:p>
        </p:txBody>
      </p:sp>
      <p:sp>
        <p:nvSpPr>
          <p:cNvPr id="1048768" name="TextBox 8"/>
          <p:cNvSpPr txBox="1"/>
          <p:nvPr/>
        </p:nvSpPr>
        <p:spPr>
          <a:xfrm>
            <a:off x="5972927" y="5398486"/>
            <a:ext cx="10925530" cy="1673861"/>
          </a:xfrm>
          <a:prstGeom prst="rect"/>
        </p:spPr>
        <p:txBody>
          <a:bodyPr anchor="t" bIns="0" lIns="0" rIns="0" rtlCol="0" tIns="0">
            <a:spAutoFit/>
          </a:bodyPr>
          <a:p>
            <a:pPr algn="ctr">
              <a:lnSpc>
                <a:spcPts val="4340"/>
              </a:lnSpc>
              <a:spcBef>
                <a:spcPct val="0"/>
              </a:spcBef>
            </a:pPr>
            <a:r>
              <a:rPr sz="3100" lang="en-US">
                <a:solidFill>
                  <a:srgbClr val="151924"/>
                </a:solidFill>
                <a:latin typeface="Times New Roman" panose="02020603050405020304"/>
              </a:rPr>
              <a:t>With an extensive dealership and service network across Pakistan, Pak Suzuki ensures accessible support and maintenance for its vehicles.</a:t>
            </a:r>
            <a:endParaRPr sz="3100" lang="en-US">
              <a:solidFill>
                <a:srgbClr val="151924"/>
              </a:solidFill>
              <a:latin typeface="Times New Roman" panose="02020603050405020304"/>
            </a:endParaRPr>
          </a:p>
        </p:txBody>
      </p:sp>
      <p:sp>
        <p:nvSpPr>
          <p:cNvPr id="1048769" name="TextBox 9"/>
          <p:cNvSpPr txBox="1"/>
          <p:nvPr/>
        </p:nvSpPr>
        <p:spPr>
          <a:xfrm>
            <a:off x="6223850" y="7494835"/>
            <a:ext cx="10674606" cy="1102360"/>
          </a:xfrm>
          <a:prstGeom prst="rect"/>
        </p:spPr>
        <p:txBody>
          <a:bodyPr anchor="t" bIns="0" lIns="0" rIns="0" rtlCol="0" tIns="0">
            <a:spAutoFit/>
          </a:bodyPr>
          <a:p>
            <a:pPr algn="ctr">
              <a:lnSpc>
                <a:spcPts val="4340"/>
              </a:lnSpc>
              <a:spcBef>
                <a:spcPct val="0"/>
              </a:spcBef>
            </a:pPr>
            <a:r>
              <a:rPr sz="3100" lang="en-US">
                <a:solidFill>
                  <a:srgbClr val="151924"/>
                </a:solidFill>
                <a:latin typeface="Times New Roman" panose="02020603050405020304"/>
              </a:rPr>
              <a:t>Understanding local market preferences and needs, Pak Suzuki tailors its models to better suit Pakistani consumers.</a:t>
            </a:r>
            <a:endParaRPr sz="3100" lang="en-US">
              <a:solidFill>
                <a:srgbClr val="151924"/>
              </a:solidFill>
              <a:latin typeface="Times New Roman" panose="02020603050405020304"/>
            </a:endParaRPr>
          </a:p>
        </p:txBody>
      </p:sp>
      <p:sp>
        <p:nvSpPr>
          <p:cNvPr id="1048770" name="TextBox 10"/>
          <p:cNvSpPr txBox="1"/>
          <p:nvPr/>
        </p:nvSpPr>
        <p:spPr>
          <a:xfrm>
            <a:off x="336616" y="1868478"/>
            <a:ext cx="4882008" cy="774701"/>
          </a:xfrm>
          <a:prstGeom prst="rect"/>
        </p:spPr>
        <p:txBody>
          <a:bodyPr anchor="t" bIns="0" lIns="0" rIns="0" rtlCol="0" tIns="0">
            <a:spAutoFit/>
          </a:bodyPr>
          <a:p>
            <a:pPr algn="ctr">
              <a:lnSpc>
                <a:spcPts val="6100"/>
              </a:lnSpc>
              <a:spcBef>
                <a:spcPct val="0"/>
              </a:spcBef>
            </a:pPr>
            <a:r>
              <a:rPr sz="4355" lang="en-US">
                <a:solidFill>
                  <a:srgbClr val="000000"/>
                </a:solidFill>
                <a:latin typeface="Times New Roman Bold" panose="02030802070405020303"/>
              </a:rPr>
              <a:t>Competitive Pricing</a:t>
            </a:r>
            <a:endParaRPr sz="4355" lang="en-US">
              <a:solidFill>
                <a:srgbClr val="000000"/>
              </a:solidFill>
              <a:latin typeface="Times New Roman Bold" panose="02030802070405020303"/>
            </a:endParaRPr>
          </a:p>
        </p:txBody>
      </p:sp>
      <p:sp>
        <p:nvSpPr>
          <p:cNvPr id="1048771" name="TextBox 11"/>
          <p:cNvSpPr txBox="1"/>
          <p:nvPr/>
        </p:nvSpPr>
        <p:spPr>
          <a:xfrm>
            <a:off x="5972927" y="1461989"/>
            <a:ext cx="10674606" cy="1673861"/>
          </a:xfrm>
          <a:prstGeom prst="rect"/>
        </p:spPr>
        <p:txBody>
          <a:bodyPr anchor="t" bIns="0" lIns="0" rIns="0" rtlCol="0" tIns="0">
            <a:spAutoFit/>
          </a:bodyPr>
          <a:p>
            <a:pPr algn="ctr">
              <a:lnSpc>
                <a:spcPts val="4340"/>
              </a:lnSpc>
              <a:spcBef>
                <a:spcPct val="0"/>
              </a:spcBef>
            </a:pPr>
            <a:r>
              <a:rPr sz="3100" lang="en-US">
                <a:solidFill>
                  <a:srgbClr val="151924"/>
                </a:solidFill>
                <a:latin typeface="Times New Roman" panose="02020603050405020304"/>
              </a:rPr>
              <a:t>Pak Suzuki offers competitive pricing relative to its features and quality compared to direct competitors like Toyota and Honda.</a:t>
            </a:r>
            <a:endParaRPr sz="3100" lang="en-US">
              <a:solidFill>
                <a:srgbClr val="151924"/>
              </a:solidFill>
              <a:latin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82" name=""/>
        <p:cNvGrpSpPr/>
        <p:nvPr/>
      </p:nvGrpSpPr>
      <p:grpSpPr>
        <a:xfrm>
          <a:off x="0" y="0"/>
          <a:ext cx="0" cy="0"/>
          <a:chOff x="0" y="0"/>
          <a:chExt cx="0" cy="0"/>
        </a:xfrm>
      </p:grpSpPr>
      <p:graphicFrame>
        <p:nvGraphicFramePr>
          <p:cNvPr id="4194306" name="Table 2"/>
          <p:cNvGraphicFramePr>
            <a:graphicFrameLocks noGrp="1"/>
          </p:cNvGraphicFramePr>
          <p:nvPr/>
        </p:nvGraphicFramePr>
        <p:xfrm>
          <a:off x="664993" y="2600325"/>
          <a:ext cx="16958013" cy="8032596"/>
        </p:xfrm>
        <a:graphic>
          <a:graphicData uri="http://schemas.openxmlformats.org/drawingml/2006/table">
            <a:tbl>
              <a:tblPr/>
              <a:tblGrid>
                <a:gridCol w="4239503"/>
                <a:gridCol w="4239503"/>
                <a:gridCol w="4239503"/>
                <a:gridCol w="4239503"/>
              </a:tblGrid>
              <a:tr h="3746346">
                <a:tc>
                  <a:txBody>
                    <a:bodyPr rtlCol="0"/>
                    <a:p>
                      <a:pPr algn="ctr">
                        <a:lnSpc>
                          <a:spcPts val="4200"/>
                        </a:lnSpc>
                      </a:pPr>
                      <a:r>
                        <a:rPr sz="3000" lang="en-US" spc="89">
                          <a:solidFill>
                            <a:srgbClr val="5D758B"/>
                          </a:solidFill>
                          <a:latin typeface="Aileron Bold" panose="00000800000000000000"/>
                        </a:rPr>
                        <a:t>STRENGTHS</a:t>
                      </a:r>
                      <a:endParaRPr sz="1100" lang="en-US"/>
                    </a:p>
                  </a:txBody>
                  <a:tcPr marL="190500" marR="190500" marT="190500" marB="190500" anchor="t">
                    <a:lnL w="0" cap="flat" cmpd="sng" algn="ctr">
                      <a:solidFill>
                        <a:srgbClr val="000000"/>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rtlCol="0"/>
                    <a:p>
                      <a:pPr algn="ctr">
                        <a:lnSpc>
                          <a:spcPts val="4200"/>
                        </a:lnSpc>
                      </a:pPr>
                      <a:r>
                        <a:rPr sz="3000" lang="en-US" spc="89">
                          <a:solidFill>
                            <a:srgbClr val="545454"/>
                          </a:solidFill>
                          <a:latin typeface="Aileron Bold" panose="00000800000000000000"/>
                        </a:rPr>
                        <a:t>WEAKNESSES</a:t>
                      </a:r>
                      <a:endParaRPr sz="1100" lang="en-US"/>
                    </a:p>
                  </a:txBody>
                  <a:tcPr marL="190500" marR="190500" marT="190500" marB="190500" anchor="t">
                    <a:lnL w="95250" cap="flat" cmpd="sng" algn="ctr">
                      <a:solidFill>
                        <a:srgbClr val="13538A"/>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rtlCol="0"/>
                    <a:p>
                      <a:pPr algn="ctr">
                        <a:lnSpc>
                          <a:spcPts val="4200"/>
                        </a:lnSpc>
                      </a:pPr>
                      <a:r>
                        <a:rPr sz="3000" lang="en-US" spc="89">
                          <a:solidFill>
                            <a:srgbClr val="5D758B"/>
                          </a:solidFill>
                          <a:latin typeface="Aileron Bold" panose="00000800000000000000"/>
                        </a:rPr>
                        <a:t>OPPORTUNITIES</a:t>
                      </a:r>
                      <a:endParaRPr sz="1100" lang="en-US"/>
                    </a:p>
                  </a:txBody>
                  <a:tcPr marL="190500" marR="190500" marT="190500" marB="190500" anchor="t">
                    <a:lnL w="95250" cap="flat" cmpd="sng" algn="ctr">
                      <a:solidFill>
                        <a:srgbClr val="13538A"/>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13538A"/>
                      </a:solidFill>
                      <a:prstDash val="solid"/>
                      <a:round/>
                      <a:headEnd type="none" w="med" len="med"/>
                      <a:tailEnd type="none" w="med" len="med"/>
                    </a:lnT>
                    <a:lnB w="0" cap="flat" cmpd="sng" algn="ctr">
                      <a:solidFill>
                        <a:srgbClr val="13538A"/>
                      </a:solidFill>
                      <a:prstDash val="solid"/>
                      <a:round/>
                      <a:headEnd type="none" w="med" len="med"/>
                      <a:tailEnd type="none" w="med" len="med"/>
                    </a:lnB>
                    <a:solidFill>
                      <a:srgbClr val="FFFFFF"/>
                    </a:solidFill>
                  </a:tcPr>
                </a:tc>
                <a:tc>
                  <a:txBody>
                    <a:bodyPr rtlCol="0"/>
                    <a:p>
                      <a:pPr algn="ctr">
                        <a:lnSpc>
                          <a:spcPts val="4200"/>
                        </a:lnSpc>
                      </a:pPr>
                      <a:r>
                        <a:rPr sz="3000" lang="en-US" spc="89">
                          <a:solidFill>
                            <a:srgbClr val="545454"/>
                          </a:solidFill>
                          <a:latin typeface="Aileron Bold" panose="00000800000000000000"/>
                        </a:rPr>
                        <a:t>THREATS</a:t>
                      </a:r>
                      <a:endParaRPr sz="1100" lang="en-US"/>
                    </a:p>
                  </a:txBody>
                  <a:tcPr marL="190500" marR="190500" marT="190500" marB="190500" anchor="t">
                    <a:lnL w="95250" cap="flat" cmpd="sng" algn="ctr">
                      <a:solidFill>
                        <a:srgbClr val="13538A"/>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286250">
                <a:tc>
                  <a:txBody>
                    <a:bodyPr rtlCol="0"/>
                    <a:p>
                      <a:pPr algn="l" indent="-237490" lvl="1" marL="474980">
                        <a:lnSpc>
                          <a:spcPts val="3080"/>
                        </a:lnSpc>
                        <a:buFont typeface="Arial" panose="020B0604020202020204"/>
                        <a:buChar char="•"/>
                      </a:pPr>
                      <a:r>
                        <a:rPr sz="2200" lang="en-US" spc="33">
                          <a:solidFill>
                            <a:srgbClr val="191919"/>
                          </a:solidFill>
                          <a:latin typeface="Aileron" panose="00000500000000000000"/>
                        </a:rPr>
                        <a:t>Brand reputation.</a:t>
                      </a:r>
                      <a:endParaRPr sz="1100" lang="en-US"/>
                    </a:p>
                    <a:p>
                      <a:pPr algn="l" indent="-237490" lvl="1" marL="474980">
                        <a:lnSpc>
                          <a:spcPts val="3080"/>
                        </a:lnSpc>
                        <a:buFont typeface="Arial" panose="020B0604020202020204"/>
                        <a:buChar char="•"/>
                      </a:pPr>
                      <a:r>
                        <a:rPr sz="2200" lang="en-US" spc="33">
                          <a:solidFill>
                            <a:srgbClr val="191919"/>
                          </a:solidFill>
                          <a:latin typeface="Aileron" panose="00000500000000000000"/>
                        </a:rPr>
                        <a:t> Extensive network.</a:t>
                      </a:r>
                      <a:endParaRPr sz="2200" lang="en-US" spc="33">
                        <a:solidFill>
                          <a:srgbClr val="191919"/>
                        </a:solidFill>
                        <a:latin typeface="Aileron" panose="00000500000000000000"/>
                      </a:endParaRPr>
                    </a:p>
                    <a:p>
                      <a:pPr algn="l" indent="-237490" lvl="1" marL="474980">
                        <a:lnSpc>
                          <a:spcPts val="3080"/>
                        </a:lnSpc>
                        <a:buFont typeface="Arial" panose="020B0604020202020204"/>
                        <a:buChar char="•"/>
                      </a:pPr>
                      <a:r>
                        <a:rPr sz="2200" lang="en-US" spc="33">
                          <a:solidFill>
                            <a:srgbClr val="191919"/>
                          </a:solidFill>
                          <a:latin typeface="Aileron" panose="00000500000000000000"/>
                        </a:rPr>
                        <a:t>168+ Dealership all over Pakistan</a:t>
                      </a:r>
                      <a:endParaRPr sz="2200" lang="en-US" spc="33">
                        <a:solidFill>
                          <a:srgbClr val="191919"/>
                        </a:solidFill>
                        <a:latin typeface="Aileron" panose="00000500000000000000"/>
                      </a:endParaRPr>
                    </a:p>
                    <a:p>
                      <a:pPr algn="l" indent="-237490" lvl="1" marL="474980">
                        <a:lnSpc>
                          <a:spcPts val="3080"/>
                        </a:lnSpc>
                        <a:buFont typeface="Arial" panose="020B0604020202020204"/>
                        <a:buChar char="•"/>
                      </a:pPr>
                      <a:r>
                        <a:rPr sz="2200" lang="en-US" spc="33">
                          <a:solidFill>
                            <a:srgbClr val="191919"/>
                          </a:solidFill>
                          <a:latin typeface="Aileron" panose="00000500000000000000"/>
                        </a:rPr>
                        <a:t>Wide Geographic Presence</a:t>
                      </a:r>
                      <a:endParaRPr sz="2200" lang="en-US" spc="33">
                        <a:solidFill>
                          <a:srgbClr val="191919"/>
                        </a:solidFill>
                        <a:latin typeface="Aileron" panose="00000500000000000000"/>
                      </a:endParaRPr>
                    </a:p>
                    <a:p>
                      <a:pPr algn="l" indent="-237490" lvl="1" marL="474980">
                        <a:lnSpc>
                          <a:spcPts val="3080"/>
                        </a:lnSpc>
                        <a:buFont typeface="Arial" panose="020B0604020202020204"/>
                        <a:buChar char="•"/>
                      </a:pPr>
                      <a:r>
                        <a:rPr sz="2200" lang="en-US" spc="33">
                          <a:solidFill>
                            <a:srgbClr val="191919"/>
                          </a:solidFill>
                          <a:latin typeface="Aileron" panose="00000500000000000000"/>
                        </a:rPr>
                        <a:t>Product Reliability and Service Accessibility</a:t>
                      </a:r>
                      <a:endParaRPr sz="2200" lang="en-US" spc="33">
                        <a:solidFill>
                          <a:srgbClr val="191919"/>
                        </a:solidFill>
                        <a:latin typeface="Aileron" panose="00000500000000000000"/>
                      </a:endParaRPr>
                    </a:p>
                    <a:p>
                      <a:pPr algn="ctr">
                        <a:lnSpc>
                          <a:spcPts val="3080"/>
                        </a:lnSpc>
                      </a:pPr>
                      <a:r>
                        <a:rPr sz="2200" lang="en-US" spc="33">
                          <a:solidFill>
                            <a:srgbClr val="191919"/>
                          </a:solidFill>
                          <a:latin typeface="Aileron" panose="00000500000000000000"/>
                        </a:rPr>
                        <a:t> </a:t>
                      </a:r>
                      <a:endParaRPr sz="2200" lang="en-US" spc="33">
                        <a:solidFill>
                          <a:srgbClr val="191919"/>
                        </a:solidFill>
                        <a:latin typeface="Aileron" panose="00000500000000000000"/>
                      </a:endParaRPr>
                    </a:p>
                    <a:p>
                      <a:pPr algn="ctr">
                        <a:lnSpc>
                          <a:spcPts val="3080"/>
                        </a:lnSpc>
                      </a:pPr>
                    </a:p>
                  </a:txBody>
                  <a:tcPr marL="190500" marR="190500" marT="190500" marB="190500" anchor="t">
                    <a:lnL w="0" cap="flat" cmpd="sng" algn="ctr">
                      <a:solidFill>
                        <a:srgbClr val="000000"/>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rtlCol="0"/>
                    <a:p>
                      <a:pPr algn="l" indent="-237490" lvl="1" marL="474980">
                        <a:lnSpc>
                          <a:spcPts val="3080"/>
                        </a:lnSpc>
                        <a:buFont typeface="Arial" panose="020B0604020202020204"/>
                        <a:buChar char="•"/>
                      </a:pPr>
                      <a:r>
                        <a:rPr sz="2200" lang="en-US" spc="33">
                          <a:solidFill>
                            <a:srgbClr val="191919"/>
                          </a:solidFill>
                          <a:latin typeface="Aileron" panose="00000500000000000000"/>
                        </a:rPr>
                        <a:t>Limited presence in high-end vehicle segment.</a:t>
                      </a:r>
                      <a:endParaRPr sz="1100" lang="en-US"/>
                    </a:p>
                    <a:p>
                      <a:pPr algn="l" indent="-237490" lvl="1" marL="474980">
                        <a:lnSpc>
                          <a:spcPts val="3080"/>
                        </a:lnSpc>
                        <a:buFont typeface="Arial" panose="020B0604020202020204"/>
                        <a:buChar char="•"/>
                      </a:pPr>
                      <a:r>
                        <a:rPr sz="2200" lang="en-US" spc="33">
                          <a:solidFill>
                            <a:srgbClr val="191919"/>
                          </a:solidFill>
                          <a:latin typeface="Aileron" panose="00000500000000000000"/>
                        </a:rPr>
                        <a:t>Dependence on imported components.</a:t>
                      </a:r>
                      <a:endParaRPr sz="2200" lang="en-US" spc="33">
                        <a:solidFill>
                          <a:srgbClr val="191919"/>
                        </a:solidFill>
                        <a:latin typeface="Aileron" panose="00000500000000000000"/>
                      </a:endParaRPr>
                    </a:p>
                    <a:p>
                      <a:pPr algn="ctr">
                        <a:lnSpc>
                          <a:spcPts val="3080"/>
                        </a:lnSpc>
                      </a:pPr>
                    </a:p>
                  </a:txBody>
                  <a:tcPr marL="190500" marR="190500" marT="190500" marB="190500" anchor="t">
                    <a:lnL w="95250" cap="flat" cmpd="sng" algn="ctr">
                      <a:solidFill>
                        <a:srgbClr val="13538A"/>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rtlCol="0"/>
                    <a:p>
                      <a:pPr algn="l" indent="-237490" lvl="1" marL="474980">
                        <a:lnSpc>
                          <a:spcPts val="3080"/>
                        </a:lnSpc>
                        <a:buFont typeface="Arial" panose="020B0604020202020204"/>
                        <a:buChar char="•"/>
                      </a:pPr>
                      <a:r>
                        <a:rPr sz="2200" lang="en-US" spc="33">
                          <a:solidFill>
                            <a:srgbClr val="191919"/>
                          </a:solidFill>
                          <a:latin typeface="Aileron" panose="00000500000000000000"/>
                        </a:rPr>
                        <a:t>Growing</a:t>
                      </a:r>
                      <a:r>
                        <a:rPr sz="2200" lang="en-US" spc="33">
                          <a:solidFill>
                            <a:srgbClr val="191919"/>
                          </a:solidFill>
                          <a:latin typeface="Aileron" panose="00000500000000000000"/>
                        </a:rPr>
                        <a:t> demand for fuel-efficient vehicles.</a:t>
                      </a:r>
                      <a:endParaRPr sz="1100" lang="en-US"/>
                    </a:p>
                    <a:p>
                      <a:pPr algn="l" indent="-237490" lvl="1" marL="474980">
                        <a:lnSpc>
                          <a:spcPts val="3080"/>
                        </a:lnSpc>
                        <a:buFont typeface="Arial" panose="020B0604020202020204"/>
                        <a:buChar char="•"/>
                      </a:pPr>
                      <a:r>
                        <a:rPr sz="2200" lang="en-US" spc="33">
                          <a:solidFill>
                            <a:srgbClr val="191919"/>
                          </a:solidFill>
                          <a:latin typeface="Aileron" panose="00000500000000000000"/>
                        </a:rPr>
                        <a:t>Expansion into electric vehicles market.</a:t>
                      </a:r>
                      <a:endParaRPr sz="2200" lang="en-US" spc="33">
                        <a:solidFill>
                          <a:srgbClr val="191919"/>
                        </a:solidFill>
                        <a:latin typeface="Aileron" panose="00000500000000000000"/>
                      </a:endParaRPr>
                    </a:p>
                    <a:p>
                      <a:pPr algn="l">
                        <a:lnSpc>
                          <a:spcPts val="3080"/>
                        </a:lnSpc>
                      </a:pPr>
                    </a:p>
                  </a:txBody>
                  <a:tcPr marL="190500" marR="190500" marT="190500" marB="190500" anchor="t">
                    <a:lnL w="95250" cap="flat" cmpd="sng" algn="ctr">
                      <a:solidFill>
                        <a:srgbClr val="13538A"/>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13538A"/>
                      </a:solidFill>
                      <a:prstDash val="solid"/>
                      <a:round/>
                      <a:headEnd type="none" w="med" len="med"/>
                      <a:tailEnd type="none" w="med" len="med"/>
                    </a:lnT>
                    <a:lnB w="0" cap="flat" cmpd="sng" algn="ctr">
                      <a:solidFill>
                        <a:srgbClr val="13538A"/>
                      </a:solidFill>
                      <a:prstDash val="solid"/>
                      <a:round/>
                      <a:headEnd type="none" w="med" len="med"/>
                      <a:tailEnd type="none" w="med" len="med"/>
                    </a:lnB>
                    <a:solidFill>
                      <a:srgbClr val="FFFFFF"/>
                    </a:solidFill>
                  </a:tcPr>
                </a:tc>
                <a:tc>
                  <a:txBody>
                    <a:bodyPr rtlCol="0"/>
                    <a:p>
                      <a:pPr algn="l" indent="-237490" lvl="1" marL="474980">
                        <a:lnSpc>
                          <a:spcPts val="3080"/>
                        </a:lnSpc>
                        <a:buFont typeface="Arial" panose="020B0604020202020204"/>
                        <a:buChar char="•"/>
                      </a:pPr>
                      <a:r>
                        <a:rPr sz="2200" lang="en-US" spc="33">
                          <a:solidFill>
                            <a:srgbClr val="191919"/>
                          </a:solidFill>
                          <a:latin typeface="Aileron" panose="00000500000000000000"/>
                        </a:rPr>
                        <a:t>Intense competition from internationa</a:t>
                      </a:r>
                      <a:r>
                        <a:rPr sz="2200" lang="en-US" spc="33">
                          <a:solidFill>
                            <a:srgbClr val="191919"/>
                          </a:solidFill>
                          <a:latin typeface="Aileron" panose="00000500000000000000"/>
                        </a:rPr>
                        <a:t>l brands.</a:t>
                      </a:r>
                      <a:endParaRPr sz="1100" lang="en-US"/>
                    </a:p>
                    <a:p>
                      <a:pPr algn="l" indent="-237490" lvl="1" marL="474980">
                        <a:lnSpc>
                          <a:spcPts val="3080"/>
                        </a:lnSpc>
                        <a:buFont typeface="Arial" panose="020B0604020202020204"/>
                        <a:buChar char="•"/>
                      </a:pPr>
                      <a:r>
                        <a:rPr sz="2200" lang="en-US" spc="33">
                          <a:solidFill>
                            <a:srgbClr val="191919"/>
                          </a:solidFill>
                          <a:latin typeface="Aileron" panose="00000500000000000000"/>
                        </a:rPr>
                        <a:t>Economic instability affecting consumer purchasing power.</a:t>
                      </a:r>
                      <a:endParaRPr sz="2200" lang="en-US" spc="33">
                        <a:solidFill>
                          <a:srgbClr val="191919"/>
                        </a:solidFill>
                        <a:latin typeface="Aileron" panose="00000500000000000000"/>
                      </a:endParaRPr>
                    </a:p>
                    <a:p>
                      <a:pPr algn="l">
                        <a:lnSpc>
                          <a:spcPts val="3080"/>
                        </a:lnSpc>
                      </a:pPr>
                    </a:p>
                  </a:txBody>
                  <a:tcPr marL="190500" marR="190500" marT="190500" marB="190500" anchor="t">
                    <a:lnL w="95250" cap="flat" cmpd="sng" algn="ctr">
                      <a:solidFill>
                        <a:srgbClr val="13538A"/>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bl>
          </a:graphicData>
        </a:graphic>
      </p:graphicFrame>
      <p:grpSp>
        <p:nvGrpSpPr>
          <p:cNvPr id="83" name="Group 3"/>
          <p:cNvGrpSpPr/>
          <p:nvPr/>
        </p:nvGrpSpPr>
        <p:grpSpPr>
          <a:xfrm rot="0">
            <a:off x="5429250" y="1028700"/>
            <a:ext cx="3143250" cy="3143250"/>
            <a:chOff x="0" y="0"/>
            <a:chExt cx="812800" cy="812800"/>
          </a:xfrm>
        </p:grpSpPr>
        <p:sp>
          <p:nvSpPr>
            <p:cNvPr id="1048772" name="Freeform 4"/>
            <p:cNvSpPr/>
            <p:nvPr/>
          </p:nvSpPr>
          <p:spPr>
            <a:xfrm>
              <a:off x="0" y="0"/>
              <a:ext cx="812800" cy="812800"/>
            </a:xfrm>
            <a:custGeom>
              <a:av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5D758B"/>
              </a:solidFill>
              <a:prstDash val="solid"/>
              <a:miter/>
            </a:ln>
          </p:spPr>
        </p:sp>
        <p:sp>
          <p:nvSpPr>
            <p:cNvPr id="1048773" name="TextBox 5"/>
            <p:cNvSpPr txBox="1"/>
            <p:nvPr/>
          </p:nvSpPr>
          <p:spPr>
            <a:xfrm>
              <a:off x="76200" y="247650"/>
              <a:ext cx="660400" cy="488950"/>
            </a:xfrm>
            <a:prstGeom prst="rect"/>
          </p:spPr>
          <p:txBody>
            <a:bodyPr anchor="ctr" bIns="0" lIns="0" rIns="0" rtlCol="0" tIns="0"/>
            <a:p>
              <a:pPr algn="ctr">
                <a:lnSpc>
                  <a:spcPts val="8800"/>
                </a:lnSpc>
              </a:pPr>
              <a:r>
                <a:rPr sz="8800" lang="en-US">
                  <a:solidFill>
                    <a:srgbClr val="545454"/>
                  </a:solidFill>
                  <a:latin typeface="Aileron Ultra-Bold" panose="00000A00000000000000"/>
                </a:rPr>
                <a:t>W</a:t>
              </a:r>
              <a:endParaRPr sz="8800" lang="en-US">
                <a:solidFill>
                  <a:srgbClr val="545454"/>
                </a:solidFill>
                <a:latin typeface="Aileron Ultra-Bold" panose="00000A00000000000000"/>
              </a:endParaRPr>
            </a:p>
          </p:txBody>
        </p:sp>
      </p:grpSp>
      <p:grpSp>
        <p:nvGrpSpPr>
          <p:cNvPr id="84" name="Group 6"/>
          <p:cNvGrpSpPr/>
          <p:nvPr/>
        </p:nvGrpSpPr>
        <p:grpSpPr>
          <a:xfrm rot="0">
            <a:off x="14003067" y="1028700"/>
            <a:ext cx="3143250" cy="3143250"/>
            <a:chOff x="0" y="0"/>
            <a:chExt cx="812800" cy="812800"/>
          </a:xfrm>
        </p:grpSpPr>
        <p:sp>
          <p:nvSpPr>
            <p:cNvPr id="1048774" name="Freeform 7"/>
            <p:cNvSpPr/>
            <p:nvPr/>
          </p:nvSpPr>
          <p:spPr>
            <a:xfrm>
              <a:off x="0" y="0"/>
              <a:ext cx="812800" cy="812800"/>
            </a:xfrm>
            <a:custGeom>
              <a:av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5D758B"/>
              </a:solidFill>
              <a:prstDash val="solid"/>
              <a:miter/>
            </a:ln>
          </p:spPr>
        </p:sp>
        <p:sp>
          <p:nvSpPr>
            <p:cNvPr id="1048775" name="TextBox 8"/>
            <p:cNvSpPr txBox="1"/>
            <p:nvPr/>
          </p:nvSpPr>
          <p:spPr>
            <a:xfrm>
              <a:off x="76200" y="247650"/>
              <a:ext cx="660400" cy="488950"/>
            </a:xfrm>
            <a:prstGeom prst="rect"/>
          </p:spPr>
          <p:txBody>
            <a:bodyPr anchor="ctr" bIns="0" lIns="0" rIns="0" rtlCol="0" tIns="0"/>
            <a:p>
              <a:pPr algn="ctr">
                <a:lnSpc>
                  <a:spcPts val="8800"/>
                </a:lnSpc>
              </a:pPr>
              <a:r>
                <a:rPr sz="8800" lang="en-US">
                  <a:solidFill>
                    <a:srgbClr val="545454"/>
                  </a:solidFill>
                  <a:latin typeface="Aileron Ultra-Bold" panose="00000A00000000000000"/>
                </a:rPr>
                <a:t>T</a:t>
              </a:r>
              <a:endParaRPr sz="8800" lang="en-US">
                <a:solidFill>
                  <a:srgbClr val="545454"/>
                </a:solidFill>
                <a:latin typeface="Aileron Ultra-Bold" panose="00000A00000000000000"/>
              </a:endParaRPr>
            </a:p>
          </p:txBody>
        </p:sp>
      </p:grpSp>
      <p:grpSp>
        <p:nvGrpSpPr>
          <p:cNvPr id="85" name="Group 9"/>
          <p:cNvGrpSpPr/>
          <p:nvPr/>
        </p:nvGrpSpPr>
        <p:grpSpPr>
          <a:xfrm rot="0">
            <a:off x="1028700" y="1028700"/>
            <a:ext cx="3143250" cy="3143250"/>
            <a:chOff x="0" y="0"/>
            <a:chExt cx="812800" cy="812800"/>
          </a:xfrm>
        </p:grpSpPr>
        <p:sp>
          <p:nvSpPr>
            <p:cNvPr id="1048776" name="Freeform 10"/>
            <p:cNvSpPr/>
            <p:nvPr/>
          </p:nvSpPr>
          <p:spPr>
            <a:xfrm>
              <a:off x="0" y="0"/>
              <a:ext cx="812800" cy="812800"/>
            </a:xfrm>
            <a:custGeom>
              <a:av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545454"/>
              </a:solidFill>
              <a:prstDash val="solid"/>
              <a:miter/>
            </a:ln>
          </p:spPr>
        </p:sp>
        <p:sp>
          <p:nvSpPr>
            <p:cNvPr id="1048777" name="TextBox 11"/>
            <p:cNvSpPr txBox="1"/>
            <p:nvPr/>
          </p:nvSpPr>
          <p:spPr>
            <a:xfrm>
              <a:off x="76200" y="247650"/>
              <a:ext cx="660400" cy="488950"/>
            </a:xfrm>
            <a:prstGeom prst="rect"/>
          </p:spPr>
          <p:txBody>
            <a:bodyPr anchor="ctr" bIns="0" lIns="0" rIns="0" rtlCol="0" tIns="0"/>
            <a:p>
              <a:pPr algn="ctr">
                <a:lnSpc>
                  <a:spcPts val="8800"/>
                </a:lnSpc>
              </a:pPr>
              <a:r>
                <a:rPr sz="8800" lang="en-US">
                  <a:solidFill>
                    <a:srgbClr val="5D758B"/>
                  </a:solidFill>
                  <a:latin typeface="Aileron Ultra-Bold" panose="00000A00000000000000"/>
                </a:rPr>
                <a:t>S</a:t>
              </a:r>
              <a:endParaRPr sz="8800" lang="en-US">
                <a:solidFill>
                  <a:srgbClr val="5D758B"/>
                </a:solidFill>
                <a:latin typeface="Aileron Ultra-Bold" panose="00000A00000000000000"/>
              </a:endParaRPr>
            </a:p>
          </p:txBody>
        </p:sp>
      </p:grpSp>
      <p:grpSp>
        <p:nvGrpSpPr>
          <p:cNvPr id="86" name="Group 12"/>
          <p:cNvGrpSpPr/>
          <p:nvPr/>
        </p:nvGrpSpPr>
        <p:grpSpPr>
          <a:xfrm rot="0">
            <a:off x="9715939" y="1028700"/>
            <a:ext cx="3143250" cy="3143250"/>
            <a:chOff x="0" y="0"/>
            <a:chExt cx="812800" cy="812800"/>
          </a:xfrm>
        </p:grpSpPr>
        <p:sp>
          <p:nvSpPr>
            <p:cNvPr id="1048778" name="Freeform 13"/>
            <p:cNvSpPr/>
            <p:nvPr/>
          </p:nvSpPr>
          <p:spPr>
            <a:xfrm>
              <a:off x="0" y="0"/>
              <a:ext cx="812800" cy="812800"/>
            </a:xfrm>
            <a:custGeom>
              <a:av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545454"/>
              </a:solidFill>
              <a:prstDash val="solid"/>
              <a:miter/>
            </a:ln>
          </p:spPr>
        </p:sp>
        <p:sp>
          <p:nvSpPr>
            <p:cNvPr id="1048779" name="TextBox 14"/>
            <p:cNvSpPr txBox="1"/>
            <p:nvPr/>
          </p:nvSpPr>
          <p:spPr>
            <a:xfrm>
              <a:off x="76200" y="247650"/>
              <a:ext cx="660400" cy="488950"/>
            </a:xfrm>
            <a:prstGeom prst="rect"/>
          </p:spPr>
          <p:txBody>
            <a:bodyPr anchor="ctr" bIns="0" lIns="0" rIns="0" rtlCol="0" tIns="0"/>
            <a:p>
              <a:pPr algn="ctr">
                <a:lnSpc>
                  <a:spcPts val="8800"/>
                </a:lnSpc>
              </a:pPr>
              <a:r>
                <a:rPr sz="8800" lang="en-US">
                  <a:solidFill>
                    <a:srgbClr val="5D758B"/>
                  </a:solidFill>
                  <a:latin typeface="Aileron Ultra-Bold" panose="00000A00000000000000"/>
                </a:rPr>
                <a:t>O</a:t>
              </a:r>
              <a:endParaRPr sz="8800" lang="en-US">
                <a:solidFill>
                  <a:srgbClr val="5D758B"/>
                </a:solidFill>
                <a:latin typeface="Aileron Ultra-Bold" panose="00000A0000000000000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87" name=""/>
        <p:cNvGrpSpPr/>
        <p:nvPr/>
      </p:nvGrpSpPr>
      <p:grpSpPr>
        <a:xfrm>
          <a:off x="0" y="0"/>
          <a:ext cx="0" cy="0"/>
          <a:chOff x="0" y="0"/>
          <a:chExt cx="0" cy="0"/>
        </a:xfrm>
      </p:grpSpPr>
      <p:grpSp>
        <p:nvGrpSpPr>
          <p:cNvPr id="88" name="Group 2"/>
          <p:cNvGrpSpPr/>
          <p:nvPr/>
        </p:nvGrpSpPr>
        <p:grpSpPr>
          <a:xfrm rot="0">
            <a:off x="1697320" y="1579427"/>
            <a:ext cx="3388048" cy="6667258"/>
            <a:chOff x="0" y="0"/>
            <a:chExt cx="3133810" cy="6166949"/>
          </a:xfrm>
        </p:grpSpPr>
        <p:sp>
          <p:nvSpPr>
            <p:cNvPr id="1048780" name="Freeform 3"/>
            <p:cNvSpPr/>
            <p:nvPr/>
          </p:nvSpPr>
          <p:spPr>
            <a:xfrm>
              <a:off x="0" y="0"/>
              <a:ext cx="3133810" cy="6166949"/>
            </a:xfrm>
            <a:custGeom>
              <a:avLst/>
              <a:ahLst/>
              <a:rect l="l" t="t" r="r" b="b"/>
              <a:pathLst>
                <a:path w="3133810" h="6166949">
                  <a:moveTo>
                    <a:pt x="3009350" y="6166949"/>
                  </a:moveTo>
                  <a:lnTo>
                    <a:pt x="124460" y="6166949"/>
                  </a:lnTo>
                  <a:cubicBezTo>
                    <a:pt x="55880" y="6166949"/>
                    <a:pt x="0" y="6111069"/>
                    <a:pt x="0" y="6042489"/>
                  </a:cubicBezTo>
                  <a:lnTo>
                    <a:pt x="0" y="124460"/>
                  </a:lnTo>
                  <a:cubicBezTo>
                    <a:pt x="0" y="55880"/>
                    <a:pt x="55880" y="0"/>
                    <a:pt x="124460" y="0"/>
                  </a:cubicBezTo>
                  <a:lnTo>
                    <a:pt x="3009350" y="0"/>
                  </a:lnTo>
                  <a:cubicBezTo>
                    <a:pt x="3077930" y="0"/>
                    <a:pt x="3133810" y="55880"/>
                    <a:pt x="3133810" y="124460"/>
                  </a:cubicBezTo>
                  <a:lnTo>
                    <a:pt x="3133810" y="6042489"/>
                  </a:lnTo>
                  <a:cubicBezTo>
                    <a:pt x="3133810" y="6111069"/>
                    <a:pt x="3077930" y="6166949"/>
                    <a:pt x="3009350" y="6166949"/>
                  </a:cubicBezTo>
                  <a:close/>
                </a:path>
              </a:pathLst>
            </a:custGeom>
            <a:solidFill>
              <a:srgbClr val="FFFFFF"/>
            </a:solidFill>
          </p:spPr>
        </p:sp>
      </p:grpSp>
      <p:grpSp>
        <p:nvGrpSpPr>
          <p:cNvPr id="89" name="Group 4"/>
          <p:cNvGrpSpPr/>
          <p:nvPr/>
        </p:nvGrpSpPr>
        <p:grpSpPr>
          <a:xfrm rot="0">
            <a:off x="9367528" y="3163635"/>
            <a:ext cx="3388048" cy="5083050"/>
            <a:chOff x="0" y="0"/>
            <a:chExt cx="3133810" cy="4701620"/>
          </a:xfrm>
        </p:grpSpPr>
        <p:sp>
          <p:nvSpPr>
            <p:cNvPr id="1048781" name="Freeform 5"/>
            <p:cNvSpPr/>
            <p:nvPr/>
          </p:nvSpPr>
          <p:spPr>
            <a:xfrm>
              <a:off x="0" y="0"/>
              <a:ext cx="3133810" cy="4701620"/>
            </a:xfrm>
            <a:custGeom>
              <a:avLst/>
              <a:ahLst/>
              <a:rect l="l" t="t" r="r" b="b"/>
              <a:pathLst>
                <a:path w="3133810" h="4701620">
                  <a:moveTo>
                    <a:pt x="3009350" y="4701620"/>
                  </a:moveTo>
                  <a:lnTo>
                    <a:pt x="124460" y="4701620"/>
                  </a:lnTo>
                  <a:cubicBezTo>
                    <a:pt x="55880" y="4701620"/>
                    <a:pt x="0" y="4645740"/>
                    <a:pt x="0" y="4577159"/>
                  </a:cubicBezTo>
                  <a:lnTo>
                    <a:pt x="0" y="124460"/>
                  </a:lnTo>
                  <a:cubicBezTo>
                    <a:pt x="0" y="55880"/>
                    <a:pt x="55880" y="0"/>
                    <a:pt x="124460" y="0"/>
                  </a:cubicBezTo>
                  <a:lnTo>
                    <a:pt x="3009350" y="0"/>
                  </a:lnTo>
                  <a:cubicBezTo>
                    <a:pt x="3077930" y="0"/>
                    <a:pt x="3133810" y="55880"/>
                    <a:pt x="3133810" y="124460"/>
                  </a:cubicBezTo>
                  <a:lnTo>
                    <a:pt x="3133810" y="4577160"/>
                  </a:lnTo>
                  <a:cubicBezTo>
                    <a:pt x="3133810" y="4645740"/>
                    <a:pt x="3077930" y="4701620"/>
                    <a:pt x="3009350" y="4701620"/>
                  </a:cubicBezTo>
                  <a:close/>
                </a:path>
              </a:pathLst>
            </a:custGeom>
            <a:solidFill>
              <a:srgbClr val="FFFFFF"/>
            </a:solidFill>
          </p:spPr>
        </p:sp>
      </p:grpSp>
      <p:grpSp>
        <p:nvGrpSpPr>
          <p:cNvPr id="90" name="Group 6"/>
          <p:cNvGrpSpPr/>
          <p:nvPr/>
        </p:nvGrpSpPr>
        <p:grpSpPr>
          <a:xfrm rot="0">
            <a:off x="13202632" y="1579427"/>
            <a:ext cx="3388048" cy="6667258"/>
            <a:chOff x="0" y="0"/>
            <a:chExt cx="3133810" cy="6166949"/>
          </a:xfrm>
        </p:grpSpPr>
        <p:sp>
          <p:nvSpPr>
            <p:cNvPr id="1048782" name="Freeform 7"/>
            <p:cNvSpPr/>
            <p:nvPr/>
          </p:nvSpPr>
          <p:spPr>
            <a:xfrm>
              <a:off x="0" y="0"/>
              <a:ext cx="3133810" cy="6166949"/>
            </a:xfrm>
            <a:custGeom>
              <a:avLst/>
              <a:ahLst/>
              <a:rect l="l" t="t" r="r" b="b"/>
              <a:pathLst>
                <a:path w="3133810" h="6166949">
                  <a:moveTo>
                    <a:pt x="3009350" y="6166949"/>
                  </a:moveTo>
                  <a:lnTo>
                    <a:pt x="124460" y="6166949"/>
                  </a:lnTo>
                  <a:cubicBezTo>
                    <a:pt x="55880" y="6166949"/>
                    <a:pt x="0" y="6111069"/>
                    <a:pt x="0" y="6042489"/>
                  </a:cubicBezTo>
                  <a:lnTo>
                    <a:pt x="0" y="124460"/>
                  </a:lnTo>
                  <a:cubicBezTo>
                    <a:pt x="0" y="55880"/>
                    <a:pt x="55880" y="0"/>
                    <a:pt x="124460" y="0"/>
                  </a:cubicBezTo>
                  <a:lnTo>
                    <a:pt x="3009350" y="0"/>
                  </a:lnTo>
                  <a:cubicBezTo>
                    <a:pt x="3077930" y="0"/>
                    <a:pt x="3133810" y="55880"/>
                    <a:pt x="3133810" y="124460"/>
                  </a:cubicBezTo>
                  <a:lnTo>
                    <a:pt x="3133810" y="6042489"/>
                  </a:lnTo>
                  <a:cubicBezTo>
                    <a:pt x="3133810" y="6111069"/>
                    <a:pt x="3077930" y="6166949"/>
                    <a:pt x="3009350" y="6166949"/>
                  </a:cubicBezTo>
                  <a:close/>
                </a:path>
              </a:pathLst>
            </a:custGeom>
            <a:solidFill>
              <a:srgbClr val="FFFFFF"/>
            </a:solidFill>
          </p:spPr>
        </p:sp>
      </p:grpSp>
      <p:grpSp>
        <p:nvGrpSpPr>
          <p:cNvPr id="91" name="Group 8"/>
          <p:cNvGrpSpPr/>
          <p:nvPr/>
        </p:nvGrpSpPr>
        <p:grpSpPr>
          <a:xfrm rot="0">
            <a:off x="5532424" y="2180844"/>
            <a:ext cx="3388048" cy="6065841"/>
            <a:chOff x="0" y="0"/>
            <a:chExt cx="3133810" cy="5610662"/>
          </a:xfrm>
        </p:grpSpPr>
        <p:sp>
          <p:nvSpPr>
            <p:cNvPr id="1048783" name="Freeform 9"/>
            <p:cNvSpPr/>
            <p:nvPr/>
          </p:nvSpPr>
          <p:spPr>
            <a:xfrm>
              <a:off x="0" y="0"/>
              <a:ext cx="3133810" cy="5610662"/>
            </a:xfrm>
            <a:custGeom>
              <a:avLst/>
              <a:ahLst/>
              <a:rect l="l" t="t" r="r" b="b"/>
              <a:pathLst>
                <a:path w="3133810" h="5610662">
                  <a:moveTo>
                    <a:pt x="3009350" y="5610662"/>
                  </a:moveTo>
                  <a:lnTo>
                    <a:pt x="124460" y="5610662"/>
                  </a:lnTo>
                  <a:cubicBezTo>
                    <a:pt x="55880" y="5610662"/>
                    <a:pt x="0" y="5554782"/>
                    <a:pt x="0" y="5486202"/>
                  </a:cubicBezTo>
                  <a:lnTo>
                    <a:pt x="0" y="124460"/>
                  </a:lnTo>
                  <a:cubicBezTo>
                    <a:pt x="0" y="55880"/>
                    <a:pt x="55880" y="0"/>
                    <a:pt x="124460" y="0"/>
                  </a:cubicBezTo>
                  <a:lnTo>
                    <a:pt x="3009350" y="0"/>
                  </a:lnTo>
                  <a:cubicBezTo>
                    <a:pt x="3077930" y="0"/>
                    <a:pt x="3133810" y="55880"/>
                    <a:pt x="3133810" y="124460"/>
                  </a:cubicBezTo>
                  <a:lnTo>
                    <a:pt x="3133810" y="5486202"/>
                  </a:lnTo>
                  <a:cubicBezTo>
                    <a:pt x="3133810" y="5554782"/>
                    <a:pt x="3077930" y="5610662"/>
                    <a:pt x="3009350" y="5610662"/>
                  </a:cubicBezTo>
                  <a:close/>
                </a:path>
              </a:pathLst>
            </a:custGeom>
            <a:solidFill>
              <a:srgbClr val="FFFFFF"/>
            </a:solidFill>
          </p:spPr>
        </p:sp>
      </p:grpSp>
      <p:sp>
        <p:nvSpPr>
          <p:cNvPr id="1048784" name="TextBox 10"/>
          <p:cNvSpPr txBox="1"/>
          <p:nvPr/>
        </p:nvSpPr>
        <p:spPr>
          <a:xfrm>
            <a:off x="3712371" y="198302"/>
            <a:ext cx="10863257" cy="1219200"/>
          </a:xfrm>
          <a:prstGeom prst="rect"/>
        </p:spPr>
        <p:txBody>
          <a:bodyPr anchor="t" bIns="0" lIns="0" rIns="0" rtlCol="0" tIns="0">
            <a:spAutoFit/>
          </a:bodyPr>
          <a:p>
            <a:pPr algn="ctr" indent="0" lvl="0" marL="0">
              <a:lnSpc>
                <a:spcPts val="9600"/>
              </a:lnSpc>
              <a:spcBef>
                <a:spcPct val="0"/>
              </a:spcBef>
            </a:pPr>
            <a:r>
              <a:rPr sz="8000" lang="en-US">
                <a:solidFill>
                  <a:srgbClr val="FFFFFF"/>
                </a:solidFill>
                <a:latin typeface="Times New Roman Bold" panose="02030802070405020303"/>
              </a:rPr>
              <a:t>Marketing Mix</a:t>
            </a:r>
            <a:endParaRPr sz="8000" lang="en-US">
              <a:solidFill>
                <a:srgbClr val="FFFFFF"/>
              </a:solidFill>
              <a:latin typeface="Times New Roman Bold" panose="02030802070405020303"/>
            </a:endParaRPr>
          </a:p>
        </p:txBody>
      </p:sp>
      <p:sp>
        <p:nvSpPr>
          <p:cNvPr id="1048785" name="TextBox 11"/>
          <p:cNvSpPr txBox="1"/>
          <p:nvPr/>
        </p:nvSpPr>
        <p:spPr>
          <a:xfrm>
            <a:off x="1859555" y="3355952"/>
            <a:ext cx="3063579" cy="4309110"/>
          </a:xfrm>
          <a:prstGeom prst="rect"/>
        </p:spPr>
        <p:txBody>
          <a:bodyPr anchor="t" bIns="0" lIns="0" rIns="0" rtlCol="0" tIns="0">
            <a:spAutoFit/>
          </a:bodyPr>
          <a:p>
            <a:pPr algn="l" indent="-216535" lvl="1" marL="433705">
              <a:lnSpc>
                <a:spcPts val="2610"/>
              </a:lnSpc>
              <a:buFont typeface="Arial" panose="020B0604020202020204"/>
              <a:buChar char="•"/>
            </a:pPr>
            <a:r>
              <a:rPr sz="2010" lang="en-US">
                <a:solidFill>
                  <a:srgbClr val="151924"/>
                </a:solidFill>
                <a:latin typeface="Times New Roman Bold" panose="02030802070405020303"/>
              </a:rPr>
              <a:t>Attributes: High quality, fuel efficiency, modern design.</a:t>
            </a:r>
            <a:endParaRPr sz="2010" lang="en-US">
              <a:solidFill>
                <a:srgbClr val="151924"/>
              </a:solidFill>
              <a:latin typeface="Times New Roman Bold" panose="02030802070405020303"/>
            </a:endParaRPr>
          </a:p>
          <a:p>
            <a:pPr algn="l" indent="-216535" lvl="1" marL="433705">
              <a:lnSpc>
                <a:spcPts val="2610"/>
              </a:lnSpc>
              <a:buFont typeface="Arial" panose="020B0604020202020204"/>
              <a:buChar char="•"/>
            </a:pPr>
            <a:r>
              <a:rPr sz="2010" lang="en-US">
                <a:solidFill>
                  <a:srgbClr val="151924"/>
                </a:solidFill>
                <a:latin typeface="Times New Roman Bold" panose="02030802070405020303"/>
              </a:rPr>
              <a:t>Branding: Strong brand identity and customer loyalty.</a:t>
            </a:r>
            <a:endParaRPr sz="2010" lang="en-US">
              <a:solidFill>
                <a:srgbClr val="151924"/>
              </a:solidFill>
              <a:latin typeface="Times New Roman Bold" panose="02030802070405020303"/>
            </a:endParaRPr>
          </a:p>
          <a:p>
            <a:pPr algn="l" indent="-216535" lvl="1" marL="433705">
              <a:lnSpc>
                <a:spcPts val="2610"/>
              </a:lnSpc>
              <a:buFont typeface="Arial" panose="020B0604020202020204"/>
              <a:buChar char="•"/>
            </a:pPr>
            <a:r>
              <a:rPr sz="2010" lang="en-US">
                <a:solidFill>
                  <a:srgbClr val="151924"/>
                </a:solidFill>
                <a:latin typeface="Times New Roman Bold" panose="02030802070405020303"/>
              </a:rPr>
              <a:t>Packaging: Attractive and functional vehicle design.</a:t>
            </a:r>
            <a:endParaRPr sz="2010" lang="en-US">
              <a:solidFill>
                <a:srgbClr val="151924"/>
              </a:solidFill>
              <a:latin typeface="Times New Roman Bold" panose="02030802070405020303"/>
            </a:endParaRPr>
          </a:p>
          <a:p>
            <a:pPr algn="l" indent="-216535" lvl="1" marL="433705">
              <a:lnSpc>
                <a:spcPts val="2610"/>
              </a:lnSpc>
              <a:buFont typeface="Arial" panose="020B0604020202020204"/>
              <a:buChar char="•"/>
            </a:pPr>
            <a:r>
              <a:rPr sz="2010" lang="en-US">
                <a:solidFill>
                  <a:srgbClr val="151924"/>
                </a:solidFill>
                <a:latin typeface="Times New Roman Bold" panose="02030802070405020303"/>
              </a:rPr>
              <a:t>Product Line: Diverse range of cars and motorcycles.</a:t>
            </a:r>
            <a:endParaRPr sz="2010" lang="en-US">
              <a:solidFill>
                <a:srgbClr val="151924"/>
              </a:solidFill>
              <a:latin typeface="Times New Roman Bold" panose="02030802070405020303"/>
            </a:endParaRPr>
          </a:p>
          <a:p>
            <a:pPr algn="l" indent="0" lvl="0" marL="0">
              <a:lnSpc>
                <a:spcPts val="2610"/>
              </a:lnSpc>
              <a:spcBef>
                <a:spcPct val="0"/>
              </a:spcBef>
            </a:pPr>
          </a:p>
        </p:txBody>
      </p:sp>
      <p:sp>
        <p:nvSpPr>
          <p:cNvPr id="1048786" name="TextBox 12"/>
          <p:cNvSpPr txBox="1"/>
          <p:nvPr/>
        </p:nvSpPr>
        <p:spPr>
          <a:xfrm>
            <a:off x="2432568" y="1942719"/>
            <a:ext cx="1917552" cy="857251"/>
          </a:xfrm>
          <a:prstGeom prst="rect"/>
        </p:spPr>
        <p:txBody>
          <a:bodyPr anchor="t" bIns="0" lIns="0" rIns="0" rtlCol="0" tIns="0">
            <a:spAutoFit/>
          </a:bodyPr>
          <a:p>
            <a:pPr algn="l" indent="0" lvl="1" marL="0">
              <a:lnSpc>
                <a:spcPts val="6750"/>
              </a:lnSpc>
              <a:spcBef>
                <a:spcPct val="0"/>
              </a:spcBef>
            </a:pPr>
            <a:r>
              <a:rPr sz="4300" lang="en-US">
                <a:solidFill>
                  <a:srgbClr val="151924"/>
                </a:solidFill>
                <a:latin typeface="Times New Roman Bold" panose="02030802070405020303"/>
              </a:rPr>
              <a:t>Product</a:t>
            </a:r>
            <a:endParaRPr sz="4300" lang="en-US">
              <a:solidFill>
                <a:srgbClr val="151924"/>
              </a:solidFill>
              <a:latin typeface="Times New Roman Bold" panose="02030802070405020303"/>
            </a:endParaRPr>
          </a:p>
        </p:txBody>
      </p:sp>
      <p:sp>
        <p:nvSpPr>
          <p:cNvPr id="1048787" name="TextBox 13"/>
          <p:cNvSpPr txBox="1"/>
          <p:nvPr/>
        </p:nvSpPr>
        <p:spPr>
          <a:xfrm>
            <a:off x="9529388" y="4449882"/>
            <a:ext cx="3064329" cy="3190240"/>
          </a:xfrm>
          <a:prstGeom prst="rect"/>
        </p:spPr>
        <p:txBody>
          <a:bodyPr anchor="t" bIns="0" lIns="0" rIns="0" rtlCol="0" tIns="0">
            <a:spAutoFit/>
          </a:bodyPr>
          <a:p>
            <a:pPr algn="l" indent="-226695" lvl="1" marL="453390">
              <a:lnSpc>
                <a:spcPts val="2730"/>
              </a:lnSpc>
              <a:buFont typeface="Arial" panose="020B0604020202020204"/>
              <a:buChar char="•"/>
            </a:pPr>
            <a:r>
              <a:rPr sz="2100" lang="en-US">
                <a:solidFill>
                  <a:srgbClr val="151924"/>
                </a:solidFill>
                <a:latin typeface="Times New Roman Bold" panose="02030802070405020303"/>
              </a:rPr>
              <a:t>Distribution Channels: Extensive network of dealerships and service centers.</a:t>
            </a:r>
            <a:endParaRPr sz="2100" lang="en-US">
              <a:solidFill>
                <a:srgbClr val="151924"/>
              </a:solidFill>
              <a:latin typeface="Times New Roman Bold" panose="02030802070405020303"/>
            </a:endParaRPr>
          </a:p>
          <a:p>
            <a:pPr algn="l" indent="-226695" lvl="1" marL="453390">
              <a:lnSpc>
                <a:spcPts val="2730"/>
              </a:lnSpc>
              <a:buFont typeface="Arial" panose="020B0604020202020204"/>
              <a:buChar char="•"/>
            </a:pPr>
            <a:r>
              <a:rPr sz="2100" lang="en-US">
                <a:solidFill>
                  <a:srgbClr val="151924"/>
                </a:solidFill>
                <a:latin typeface="Times New Roman Bold" panose="02030802070405020303"/>
              </a:rPr>
              <a:t>Sales Strategy: Retail sales through showrooms and online platforms.</a:t>
            </a:r>
            <a:endParaRPr sz="2100" lang="en-US">
              <a:solidFill>
                <a:srgbClr val="151924"/>
              </a:solidFill>
              <a:latin typeface="Times New Roman Bold" panose="02030802070405020303"/>
            </a:endParaRPr>
          </a:p>
          <a:p>
            <a:pPr algn="l" indent="0" lvl="0" marL="0">
              <a:lnSpc>
                <a:spcPts val="3250"/>
              </a:lnSpc>
              <a:spcBef>
                <a:spcPct val="0"/>
              </a:spcBef>
            </a:pPr>
          </a:p>
        </p:txBody>
      </p:sp>
      <p:sp>
        <p:nvSpPr>
          <p:cNvPr id="1048788" name="TextBox 14"/>
          <p:cNvSpPr txBox="1"/>
          <p:nvPr/>
        </p:nvSpPr>
        <p:spPr>
          <a:xfrm>
            <a:off x="9691247" y="3376103"/>
            <a:ext cx="2271635" cy="857250"/>
          </a:xfrm>
          <a:prstGeom prst="rect"/>
        </p:spPr>
        <p:txBody>
          <a:bodyPr anchor="t" bIns="0" lIns="0" rIns="0" rtlCol="0" tIns="0">
            <a:spAutoFit/>
          </a:bodyPr>
          <a:p>
            <a:pPr algn="l" indent="0" lvl="1" marL="0">
              <a:lnSpc>
                <a:spcPts val="6750"/>
              </a:lnSpc>
              <a:spcBef>
                <a:spcPct val="0"/>
              </a:spcBef>
            </a:pPr>
            <a:r>
              <a:rPr sz="4300" lang="en-US">
                <a:solidFill>
                  <a:srgbClr val="151924"/>
                </a:solidFill>
                <a:latin typeface="Times New Roman Bold" panose="02030802070405020303"/>
              </a:rPr>
              <a:t>Place</a:t>
            </a:r>
            <a:endParaRPr sz="4300" lang="en-US">
              <a:solidFill>
                <a:srgbClr val="151924"/>
              </a:solidFill>
              <a:latin typeface="Times New Roman Bold" panose="02030802070405020303"/>
            </a:endParaRPr>
          </a:p>
        </p:txBody>
      </p:sp>
      <p:sp>
        <p:nvSpPr>
          <p:cNvPr id="1048789" name="TextBox 15"/>
          <p:cNvSpPr txBox="1"/>
          <p:nvPr/>
        </p:nvSpPr>
        <p:spPr>
          <a:xfrm>
            <a:off x="13203251" y="3131313"/>
            <a:ext cx="3387429" cy="2934149"/>
          </a:xfrm>
          <a:prstGeom prst="rect"/>
        </p:spPr>
        <p:txBody>
          <a:bodyPr anchor="t" bIns="0" lIns="0" rIns="0" rtlCol="0" tIns="0">
            <a:spAutoFit/>
          </a:bodyPr>
          <a:p>
            <a:pPr algn="l" indent="-238760" lvl="1" marL="478155">
              <a:lnSpc>
                <a:spcPts val="2880"/>
              </a:lnSpc>
              <a:buFont typeface="Arial" panose="020B0604020202020204"/>
              <a:buChar char="•"/>
            </a:pPr>
            <a:r>
              <a:rPr sz="2215" lang="en-US">
                <a:solidFill>
                  <a:srgbClr val="151924"/>
                </a:solidFill>
                <a:latin typeface="Times New Roman Bold" panose="02030802070405020303"/>
              </a:rPr>
              <a:t>Flexible Marketing Budget</a:t>
            </a:r>
            <a:endParaRPr sz="2215" lang="en-US">
              <a:solidFill>
                <a:srgbClr val="151924"/>
              </a:solidFill>
              <a:latin typeface="Times New Roman Bold" panose="02030802070405020303"/>
            </a:endParaRPr>
          </a:p>
          <a:p>
            <a:pPr algn="l" indent="-238760" lvl="1" marL="478155">
              <a:lnSpc>
                <a:spcPts val="2880"/>
              </a:lnSpc>
              <a:buFont typeface="Arial" panose="020B0604020202020204"/>
              <a:buChar char="•"/>
            </a:pPr>
            <a:r>
              <a:rPr sz="2215" lang="en-US">
                <a:solidFill>
                  <a:srgbClr val="151924"/>
                </a:solidFill>
                <a:latin typeface="Times New Roman Bold" panose="02030802070405020303"/>
              </a:rPr>
              <a:t>Social Media Presence</a:t>
            </a:r>
            <a:endParaRPr sz="2215" lang="en-US">
              <a:solidFill>
                <a:srgbClr val="151924"/>
              </a:solidFill>
              <a:latin typeface="Times New Roman Bold" panose="02030802070405020303"/>
            </a:endParaRPr>
          </a:p>
          <a:p>
            <a:pPr algn="l" indent="-238760" lvl="1" marL="478155">
              <a:lnSpc>
                <a:spcPts val="2880"/>
              </a:lnSpc>
              <a:buFont typeface="Arial" panose="020B0604020202020204"/>
              <a:buChar char="•"/>
            </a:pPr>
            <a:r>
              <a:rPr sz="2215" lang="en-US">
                <a:solidFill>
                  <a:srgbClr val="151924"/>
                </a:solidFill>
                <a:latin typeface="Times New Roman Bold" panose="02030802070405020303"/>
              </a:rPr>
              <a:t> interactive campaigns’ Discounts on service packages. </a:t>
            </a:r>
            <a:endParaRPr sz="2215" lang="en-US">
              <a:solidFill>
                <a:srgbClr val="151924"/>
              </a:solidFill>
              <a:latin typeface="Times New Roman Bold" panose="02030802070405020303"/>
            </a:endParaRPr>
          </a:p>
          <a:p>
            <a:pPr algn="l" indent="-238760" lvl="1" marL="478155">
              <a:lnSpc>
                <a:spcPts val="2880"/>
              </a:lnSpc>
              <a:buFont typeface="Arial" panose="020B0604020202020204"/>
              <a:buChar char="•"/>
            </a:pPr>
            <a:r>
              <a:rPr sz="2215" lang="en-US">
                <a:solidFill>
                  <a:srgbClr val="151924"/>
                </a:solidFill>
                <a:latin typeface="Times New Roman Bold" panose="02030802070405020303"/>
              </a:rPr>
              <a:t>Exclusive offers to drive brand affinity</a:t>
            </a:r>
            <a:endParaRPr sz="2215" lang="en-US">
              <a:solidFill>
                <a:srgbClr val="151924"/>
              </a:solidFill>
              <a:latin typeface="Times New Roman Bold" panose="02030802070405020303"/>
            </a:endParaRPr>
          </a:p>
        </p:txBody>
      </p:sp>
      <p:sp>
        <p:nvSpPr>
          <p:cNvPr id="1048790" name="TextBox 16"/>
          <p:cNvSpPr txBox="1"/>
          <p:nvPr/>
        </p:nvSpPr>
        <p:spPr>
          <a:xfrm>
            <a:off x="13526351" y="1670113"/>
            <a:ext cx="2607248" cy="857250"/>
          </a:xfrm>
          <a:prstGeom prst="rect"/>
        </p:spPr>
        <p:txBody>
          <a:bodyPr anchor="t" bIns="0" lIns="0" rIns="0" rtlCol="0" tIns="0">
            <a:spAutoFit/>
          </a:bodyPr>
          <a:p>
            <a:pPr algn="l" indent="0" lvl="1" marL="0">
              <a:lnSpc>
                <a:spcPts val="6750"/>
              </a:lnSpc>
              <a:spcBef>
                <a:spcPct val="0"/>
              </a:spcBef>
            </a:pPr>
            <a:r>
              <a:rPr sz="4300" lang="en-US">
                <a:solidFill>
                  <a:srgbClr val="151924"/>
                </a:solidFill>
                <a:latin typeface="Times New Roman Bold" panose="02030802070405020303"/>
              </a:rPr>
              <a:t>Promotion</a:t>
            </a:r>
            <a:endParaRPr sz="4300" lang="en-US">
              <a:solidFill>
                <a:srgbClr val="151924"/>
              </a:solidFill>
              <a:latin typeface="Times New Roman Bold" panose="02030802070405020303"/>
            </a:endParaRPr>
          </a:p>
        </p:txBody>
      </p:sp>
      <p:sp>
        <p:nvSpPr>
          <p:cNvPr id="1048791" name="TextBox 17"/>
          <p:cNvSpPr txBox="1"/>
          <p:nvPr/>
        </p:nvSpPr>
        <p:spPr>
          <a:xfrm>
            <a:off x="5609218" y="3421661"/>
            <a:ext cx="3311254" cy="3726816"/>
          </a:xfrm>
          <a:prstGeom prst="rect"/>
        </p:spPr>
        <p:txBody>
          <a:bodyPr anchor="t" bIns="0" lIns="0" rIns="0" rtlCol="0" tIns="0">
            <a:spAutoFit/>
          </a:bodyPr>
          <a:p>
            <a:pPr algn="l" indent="-288925" lvl="1" marL="577850">
              <a:lnSpc>
                <a:spcPts val="3475"/>
              </a:lnSpc>
              <a:buFont typeface="Arial" panose="020B0604020202020204"/>
              <a:buChar char="•"/>
            </a:pPr>
            <a:r>
              <a:rPr sz="2675" lang="en-US">
                <a:solidFill>
                  <a:srgbClr val="151924"/>
                </a:solidFill>
                <a:latin typeface="Times New Roman Bold" panose="02030802070405020303"/>
              </a:rPr>
              <a:t>Strategy: Competitive pricing to attract middle-class consumers.</a:t>
            </a:r>
            <a:endParaRPr sz="2675" lang="en-US">
              <a:solidFill>
                <a:srgbClr val="151924"/>
              </a:solidFill>
              <a:latin typeface="Times New Roman Bold" panose="02030802070405020303"/>
            </a:endParaRPr>
          </a:p>
          <a:p>
            <a:pPr algn="l" indent="-288925" lvl="1" marL="577850">
              <a:lnSpc>
                <a:spcPts val="3475"/>
              </a:lnSpc>
              <a:buFont typeface="Arial" panose="020B0604020202020204"/>
              <a:buChar char="•"/>
            </a:pPr>
            <a:r>
              <a:rPr sz="2675" lang="en-US">
                <a:solidFill>
                  <a:srgbClr val="151924"/>
                </a:solidFill>
                <a:latin typeface="Times New Roman Bold" panose="02030802070405020303"/>
              </a:rPr>
              <a:t>Price Adjustments: Responding to market changes and inflation rates.</a:t>
            </a:r>
            <a:endParaRPr sz="2675" lang="en-US">
              <a:solidFill>
                <a:srgbClr val="151924"/>
              </a:solidFill>
              <a:latin typeface="Times New Roman Bold" panose="02030802070405020303"/>
            </a:endParaRPr>
          </a:p>
          <a:p>
            <a:pPr algn="l" indent="0" lvl="0" marL="0">
              <a:lnSpc>
                <a:spcPts val="1545"/>
              </a:lnSpc>
              <a:spcBef>
                <a:spcPct val="0"/>
              </a:spcBef>
            </a:pPr>
          </a:p>
        </p:txBody>
      </p:sp>
      <p:sp>
        <p:nvSpPr>
          <p:cNvPr id="1048792" name="TextBox 18"/>
          <p:cNvSpPr txBox="1"/>
          <p:nvPr/>
        </p:nvSpPr>
        <p:spPr>
          <a:xfrm>
            <a:off x="6169039" y="2270316"/>
            <a:ext cx="2089288" cy="857251"/>
          </a:xfrm>
          <a:prstGeom prst="rect"/>
        </p:spPr>
        <p:txBody>
          <a:bodyPr anchor="t" bIns="0" lIns="0" rIns="0" rtlCol="0" tIns="0">
            <a:spAutoFit/>
          </a:bodyPr>
          <a:p>
            <a:pPr algn="l" indent="0" lvl="1" marL="0">
              <a:lnSpc>
                <a:spcPts val="6750"/>
              </a:lnSpc>
              <a:spcBef>
                <a:spcPct val="0"/>
              </a:spcBef>
            </a:pPr>
            <a:r>
              <a:rPr sz="4300" lang="en-US">
                <a:solidFill>
                  <a:srgbClr val="151924"/>
                </a:solidFill>
                <a:latin typeface="Times New Roman Bold" panose="02030802070405020303"/>
              </a:rPr>
              <a:t>Pricing </a:t>
            </a:r>
            <a:endParaRPr sz="4300" lang="en-US">
              <a:solidFill>
                <a:srgbClr val="151924"/>
              </a:solidFill>
              <a:latin typeface="Times New Roman Bold" panose="020308020704050203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92" name=""/>
        <p:cNvGrpSpPr/>
        <p:nvPr/>
      </p:nvGrpSpPr>
      <p:grpSpPr>
        <a:xfrm>
          <a:off x="0" y="0"/>
          <a:ext cx="0" cy="0"/>
          <a:chOff x="0" y="0"/>
          <a:chExt cx="0" cy="0"/>
        </a:xfrm>
      </p:grpSpPr>
      <p:grpSp>
        <p:nvGrpSpPr>
          <p:cNvPr id="93" name="Group 2"/>
          <p:cNvGrpSpPr/>
          <p:nvPr/>
        </p:nvGrpSpPr>
        <p:grpSpPr>
          <a:xfrm rot="0">
            <a:off x="17293116" y="565634"/>
            <a:ext cx="397367" cy="28996"/>
            <a:chOff x="0" y="0"/>
            <a:chExt cx="128243" cy="9358"/>
          </a:xfrm>
        </p:grpSpPr>
        <p:sp>
          <p:nvSpPr>
            <p:cNvPr id="1048793" name="Freeform 3"/>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794" name="TextBox 4"/>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94" name="Group 5"/>
          <p:cNvGrpSpPr/>
          <p:nvPr/>
        </p:nvGrpSpPr>
        <p:grpSpPr>
          <a:xfrm rot="0">
            <a:off x="17293116" y="657737"/>
            <a:ext cx="397367" cy="28996"/>
            <a:chOff x="0" y="0"/>
            <a:chExt cx="128243" cy="9358"/>
          </a:xfrm>
        </p:grpSpPr>
        <p:sp>
          <p:nvSpPr>
            <p:cNvPr id="1048795" name="Freeform 6"/>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796" name="TextBox 7"/>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95" name="Group 8"/>
          <p:cNvGrpSpPr/>
          <p:nvPr/>
        </p:nvGrpSpPr>
        <p:grpSpPr>
          <a:xfrm rot="-5400000">
            <a:off x="17608159" y="8578459"/>
            <a:ext cx="997448" cy="362234"/>
            <a:chOff x="0" y="0"/>
            <a:chExt cx="1154854" cy="419398"/>
          </a:xfrm>
        </p:grpSpPr>
        <p:sp>
          <p:nvSpPr>
            <p:cNvPr id="1048797" name="Freeform 9"/>
            <p:cNvSpPr/>
            <p:nvPr/>
          </p:nvSpPr>
          <p:spPr>
            <a:xfrm>
              <a:off x="0" y="0"/>
              <a:ext cx="1154854" cy="419398"/>
            </a:xfrm>
            <a:custGeom>
              <a:avLst/>
              <a:ahLst/>
              <a:rect l="l" t="t" r="r" b="b"/>
              <a:pathLst>
                <a:path w="1154854" h="419398">
                  <a:moveTo>
                    <a:pt x="577427" y="0"/>
                  </a:moveTo>
                  <a:lnTo>
                    <a:pt x="1154854" y="419398"/>
                  </a:lnTo>
                  <a:lnTo>
                    <a:pt x="0" y="419398"/>
                  </a:lnTo>
                  <a:lnTo>
                    <a:pt x="577427" y="0"/>
                  </a:lnTo>
                  <a:close/>
                </a:path>
              </a:pathLst>
            </a:custGeom>
            <a:solidFill>
              <a:srgbClr val="FF3600"/>
            </a:solidFill>
          </p:spPr>
        </p:sp>
        <p:sp>
          <p:nvSpPr>
            <p:cNvPr id="1048798" name="TextBox 10"/>
            <p:cNvSpPr txBox="1"/>
            <p:nvPr/>
          </p:nvSpPr>
          <p:spPr>
            <a:xfrm>
              <a:off x="180446" y="118521"/>
              <a:ext cx="793962" cy="270921"/>
            </a:xfrm>
            <a:prstGeom prst="rect"/>
          </p:spPr>
          <p:txBody>
            <a:bodyPr anchor="ctr" bIns="50800" lIns="50800" rIns="50800" rtlCol="0" tIns="50800"/>
            <a:p>
              <a:pPr algn="ctr">
                <a:lnSpc>
                  <a:spcPts val="2660"/>
                </a:lnSpc>
              </a:pPr>
            </a:p>
          </p:txBody>
        </p:sp>
      </p:grpSp>
      <p:sp>
        <p:nvSpPr>
          <p:cNvPr id="1048799" name="Freeform 11"/>
          <p:cNvSpPr/>
          <p:nvPr/>
        </p:nvSpPr>
        <p:spPr>
          <a:xfrm>
            <a:off x="669189" y="527199"/>
            <a:ext cx="268543" cy="193351"/>
          </a:xfrm>
          <a:custGeom>
            <a:avLst/>
            <a:ahLst/>
            <a:rect l="l" t="t" r="r" b="b"/>
            <a:pathLst>
              <a:path w="268543" h="193351">
                <a:moveTo>
                  <a:pt x="0" y="0"/>
                </a:moveTo>
                <a:lnTo>
                  <a:pt x="268544" y="0"/>
                </a:lnTo>
                <a:lnTo>
                  <a:pt x="268544" y="193351"/>
                </a:lnTo>
                <a:lnTo>
                  <a:pt x="0" y="193351"/>
                </a:lnTo>
                <a:lnTo>
                  <a:pt x="0" y="0"/>
                </a:lnTo>
                <a:close/>
              </a:path>
            </a:pathLst>
          </a:custGeom>
          <a:blipFill>
            <a:blip xmlns:r="http://schemas.openxmlformats.org/officeDocument/2006/relationships" r:embed="rId1"/>
            <a:stretch>
              <a:fillRect/>
            </a:stretch>
          </a:blipFill>
        </p:spPr>
      </p:sp>
      <p:grpSp>
        <p:nvGrpSpPr>
          <p:cNvPr id="96" name="Group 12"/>
          <p:cNvGrpSpPr>
            <a:grpSpLocks noChangeAspect="1"/>
          </p:cNvGrpSpPr>
          <p:nvPr/>
        </p:nvGrpSpPr>
        <p:grpSpPr>
          <a:xfrm rot="0">
            <a:off x="2867809" y="2342873"/>
            <a:ext cx="5002012" cy="5601253"/>
            <a:chOff x="0" y="0"/>
            <a:chExt cx="6350000" cy="7110730"/>
          </a:xfrm>
        </p:grpSpPr>
        <p:sp>
          <p:nvSpPr>
            <p:cNvPr id="1048800" name="Freeform 13"/>
            <p:cNvSpPr/>
            <p:nvPr/>
          </p:nvSpPr>
          <p:spPr>
            <a:xfrm>
              <a:off x="0" y="0"/>
              <a:ext cx="6350000" cy="7110730"/>
            </a:xfrm>
            <a:custGeom>
              <a:avLst/>
              <a:ahLst/>
              <a:rect l="l" t="t" r="r" b="b"/>
              <a:pathLst>
                <a:path w="6350000" h="7110730">
                  <a:moveTo>
                    <a:pt x="6350000" y="4700270"/>
                  </a:moveTo>
                  <a:lnTo>
                    <a:pt x="0" y="7110730"/>
                  </a:lnTo>
                  <a:lnTo>
                    <a:pt x="0" y="2410460"/>
                  </a:lnTo>
                  <a:lnTo>
                    <a:pt x="6350000" y="0"/>
                  </a:lnTo>
                  <a:close/>
                </a:path>
              </a:pathLst>
            </a:custGeom>
            <a:solidFill>
              <a:srgbClr val="FF3600"/>
            </a:solidFill>
            <a:ln w="12700">
              <a:solidFill>
                <a:srgbClr val="000000"/>
              </a:solidFill>
            </a:ln>
          </p:spPr>
        </p:sp>
      </p:grpSp>
      <p:grpSp>
        <p:nvGrpSpPr>
          <p:cNvPr id="97" name="Group 14"/>
          <p:cNvGrpSpPr>
            <a:grpSpLocks noChangeAspect="1"/>
          </p:cNvGrpSpPr>
          <p:nvPr/>
        </p:nvGrpSpPr>
        <p:grpSpPr>
          <a:xfrm rot="0">
            <a:off x="1028700" y="1028700"/>
            <a:ext cx="5002012" cy="5601253"/>
            <a:chOff x="0" y="0"/>
            <a:chExt cx="6350000" cy="7110730"/>
          </a:xfrm>
        </p:grpSpPr>
        <p:sp>
          <p:nvSpPr>
            <p:cNvPr id="1048801" name="Freeform 15"/>
            <p:cNvSpPr/>
            <p:nvPr/>
          </p:nvSpPr>
          <p:spPr>
            <a:xfrm>
              <a:off x="0" y="0"/>
              <a:ext cx="6350000" cy="7110730"/>
            </a:xfrm>
            <a:custGeom>
              <a:avLst/>
              <a:ahLst/>
              <a:rect l="l" t="t" r="r" b="b"/>
              <a:pathLst>
                <a:path w="6350000" h="7110730">
                  <a:moveTo>
                    <a:pt x="6350000" y="4700270"/>
                  </a:moveTo>
                  <a:lnTo>
                    <a:pt x="0" y="7110730"/>
                  </a:lnTo>
                  <a:lnTo>
                    <a:pt x="0" y="2410460"/>
                  </a:lnTo>
                  <a:lnTo>
                    <a:pt x="6350000" y="0"/>
                  </a:lnTo>
                  <a:close/>
                </a:path>
              </a:pathLst>
            </a:custGeom>
            <a:blipFill>
              <a:blip xmlns:r="http://schemas.openxmlformats.org/officeDocument/2006/relationships" r:embed="rId2"/>
              <a:stretch>
                <a:fillRect l="-36606" r="-36606"/>
              </a:stretch>
            </a:blipFill>
          </p:spPr>
        </p:sp>
      </p:grpSp>
      <p:grpSp>
        <p:nvGrpSpPr>
          <p:cNvPr id="98" name="Group 16"/>
          <p:cNvGrpSpPr>
            <a:grpSpLocks noChangeAspect="1"/>
          </p:cNvGrpSpPr>
          <p:nvPr/>
        </p:nvGrpSpPr>
        <p:grpSpPr>
          <a:xfrm rot="0">
            <a:off x="4577036" y="3657047"/>
            <a:ext cx="5002012" cy="5601253"/>
            <a:chOff x="0" y="0"/>
            <a:chExt cx="6350000" cy="7110730"/>
          </a:xfrm>
        </p:grpSpPr>
        <p:sp>
          <p:nvSpPr>
            <p:cNvPr id="1048802" name="Freeform 17"/>
            <p:cNvSpPr/>
            <p:nvPr/>
          </p:nvSpPr>
          <p:spPr>
            <a:xfrm>
              <a:off x="0" y="0"/>
              <a:ext cx="6350000" cy="7110730"/>
            </a:xfrm>
            <a:custGeom>
              <a:avLst/>
              <a:ahLst/>
              <a:rect l="l" t="t" r="r" b="b"/>
              <a:pathLst>
                <a:path w="6350000" h="7110730">
                  <a:moveTo>
                    <a:pt x="6350000" y="4700270"/>
                  </a:moveTo>
                  <a:lnTo>
                    <a:pt x="0" y="7110730"/>
                  </a:lnTo>
                  <a:lnTo>
                    <a:pt x="0" y="2410460"/>
                  </a:lnTo>
                  <a:lnTo>
                    <a:pt x="6350000" y="0"/>
                  </a:lnTo>
                  <a:close/>
                </a:path>
              </a:pathLst>
            </a:custGeom>
            <a:blipFill>
              <a:blip xmlns:r="http://schemas.openxmlformats.org/officeDocument/2006/relationships" r:embed="rId3"/>
              <a:stretch>
                <a:fillRect l="-32909" r="-54970"/>
              </a:stretch>
            </a:blipFill>
          </p:spPr>
        </p:sp>
      </p:grpSp>
      <p:sp>
        <p:nvSpPr>
          <p:cNvPr id="1048803" name="Freeform 18"/>
          <p:cNvSpPr/>
          <p:nvPr/>
        </p:nvSpPr>
        <p:spPr>
          <a:xfrm flipH="1">
            <a:off x="11246521" y="2766059"/>
            <a:ext cx="2551068" cy="130297"/>
          </a:xfrm>
          <a:custGeom>
            <a:avLst/>
            <a:ahLst/>
            <a:rect l="l" t="t" r="r" b="b"/>
            <a:pathLst>
              <a:path w="2551068" h="130297">
                <a:moveTo>
                  <a:pt x="2551068" y="0"/>
                </a:moveTo>
                <a:lnTo>
                  <a:pt x="0" y="0"/>
                </a:lnTo>
                <a:lnTo>
                  <a:pt x="0" y="130297"/>
                </a:lnTo>
                <a:lnTo>
                  <a:pt x="2551068" y="130297"/>
                </a:lnTo>
                <a:lnTo>
                  <a:pt x="2551068" y="0"/>
                </a:lnTo>
                <a:close/>
              </a:path>
            </a:pathLst>
          </a:custGeom>
          <a:blipFill>
            <a:blip xmlns:r="http://schemas.openxmlformats.org/officeDocument/2006/relationships" r:embed="rId4"/>
            <a:stretch>
              <a:fillRect/>
            </a:stretch>
          </a:blipFill>
        </p:spPr>
      </p:sp>
      <p:sp>
        <p:nvSpPr>
          <p:cNvPr id="1048804" name="TextBox 19"/>
          <p:cNvSpPr txBox="1"/>
          <p:nvPr/>
        </p:nvSpPr>
        <p:spPr>
          <a:xfrm>
            <a:off x="1028700" y="498624"/>
            <a:ext cx="980073" cy="240665"/>
          </a:xfrm>
          <a:prstGeom prst="rect"/>
        </p:spPr>
        <p:txBody>
          <a:bodyPr anchor="t" bIns="0" lIns="0" rIns="0" rtlCol="0" tIns="0">
            <a:spAutoFit/>
          </a:bodyPr>
          <a:p>
            <a:pPr algn="l">
              <a:lnSpc>
                <a:spcPts val="1960"/>
              </a:lnSpc>
              <a:spcBef>
                <a:spcPct val="0"/>
              </a:spcBef>
            </a:pPr>
            <a:r>
              <a:rPr sz="1400" lang="en-US">
                <a:solidFill>
                  <a:srgbClr val="FFFFFF"/>
                </a:solidFill>
                <a:latin typeface="Anton" panose="00000500000000000000"/>
              </a:rPr>
              <a:t>SUZUKI</a:t>
            </a:r>
            <a:endParaRPr sz="1400" lang="en-US">
              <a:solidFill>
                <a:srgbClr val="FFFFFF"/>
              </a:solidFill>
              <a:latin typeface="Anton" panose="00000500000000000000"/>
            </a:endParaRPr>
          </a:p>
        </p:txBody>
      </p:sp>
      <p:sp>
        <p:nvSpPr>
          <p:cNvPr id="1048805" name="TextBox 20"/>
          <p:cNvSpPr txBox="1"/>
          <p:nvPr/>
        </p:nvSpPr>
        <p:spPr>
          <a:xfrm>
            <a:off x="15940842" y="489099"/>
            <a:ext cx="9784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Contact</a:t>
            </a:r>
            <a:endParaRPr sz="1200" lang="en-US">
              <a:solidFill>
                <a:srgbClr val="FFFFFF"/>
              </a:solidFill>
              <a:latin typeface="Times New Roman" panose="02020603050405020304"/>
            </a:endParaRPr>
          </a:p>
        </p:txBody>
      </p:sp>
      <p:sp>
        <p:nvSpPr>
          <p:cNvPr id="1048806" name="TextBox 21"/>
          <p:cNvSpPr txBox="1"/>
          <p:nvPr/>
        </p:nvSpPr>
        <p:spPr>
          <a:xfrm>
            <a:off x="14385046" y="489099"/>
            <a:ext cx="1060497"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About Us</a:t>
            </a:r>
            <a:endParaRPr sz="1200" lang="en-US">
              <a:solidFill>
                <a:srgbClr val="FFFFFF"/>
              </a:solidFill>
              <a:latin typeface="Times New Roman" panose="02020603050405020304"/>
            </a:endParaRPr>
          </a:p>
        </p:txBody>
      </p:sp>
      <p:sp>
        <p:nvSpPr>
          <p:cNvPr id="1048807" name="TextBox 22"/>
          <p:cNvSpPr txBox="1"/>
          <p:nvPr/>
        </p:nvSpPr>
        <p:spPr>
          <a:xfrm>
            <a:off x="13154289" y="489099"/>
            <a:ext cx="735456"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Service</a:t>
            </a:r>
            <a:endParaRPr sz="1200" lang="en-US">
              <a:solidFill>
                <a:srgbClr val="FFFFFF"/>
              </a:solidFill>
              <a:latin typeface="Times New Roman" panose="02020603050405020304"/>
            </a:endParaRPr>
          </a:p>
        </p:txBody>
      </p:sp>
      <p:sp>
        <p:nvSpPr>
          <p:cNvPr id="1048808" name="TextBox 23"/>
          <p:cNvSpPr txBox="1"/>
          <p:nvPr/>
        </p:nvSpPr>
        <p:spPr>
          <a:xfrm>
            <a:off x="11898530" y="489099"/>
            <a:ext cx="8097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Home</a:t>
            </a:r>
            <a:endParaRPr sz="1200" lang="en-US">
              <a:solidFill>
                <a:srgbClr val="FFFFFF"/>
              </a:solidFill>
              <a:latin typeface="Times New Roman" panose="02020603050405020304"/>
            </a:endParaRPr>
          </a:p>
        </p:txBody>
      </p:sp>
      <p:sp>
        <p:nvSpPr>
          <p:cNvPr id="1048809" name="TextBox 24"/>
          <p:cNvSpPr txBox="1"/>
          <p:nvPr/>
        </p:nvSpPr>
        <p:spPr>
          <a:xfrm>
            <a:off x="11246521" y="2889242"/>
            <a:ext cx="4603762" cy="1155700"/>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CONCLUSION</a:t>
            </a:r>
            <a:endParaRPr sz="6500" lang="en-US">
              <a:solidFill>
                <a:srgbClr val="FFFFFF"/>
              </a:solidFill>
              <a:latin typeface="Anton" panose="00000500000000000000"/>
            </a:endParaRPr>
          </a:p>
        </p:txBody>
      </p:sp>
      <p:sp>
        <p:nvSpPr>
          <p:cNvPr id="1048810" name="TextBox 25"/>
          <p:cNvSpPr txBox="1"/>
          <p:nvPr/>
        </p:nvSpPr>
        <p:spPr>
          <a:xfrm>
            <a:off x="10192786" y="4029068"/>
            <a:ext cx="7497696" cy="4325459"/>
          </a:xfrm>
          <a:prstGeom prst="rect"/>
        </p:spPr>
        <p:txBody>
          <a:bodyPr anchor="t" bIns="0" lIns="0" rIns="0" rtlCol="0" tIns="0">
            <a:spAutoFit/>
          </a:bodyPr>
          <a:p>
            <a:pPr algn="just">
              <a:lnSpc>
                <a:spcPts val="3090"/>
              </a:lnSpc>
              <a:spcBef>
                <a:spcPct val="0"/>
              </a:spcBef>
            </a:pPr>
            <a:r>
              <a:rPr sz="2205" lang="en-US">
                <a:solidFill>
                  <a:srgbClr val="FFFFFF"/>
                </a:solidFill>
                <a:latin typeface="Times New Roman" panose="02020603050405020304"/>
              </a:rPr>
              <a:t>Pak Suzuki is strategically positioned to navigate the complexities of the Pakistani automotive market with plans to expand its product offerings nationwide and optimize distribution channels. While challenges persist, particularly in aligning regional consumer preferences, the company recognizes opportunities in introducing innovative sales initiatives like used car programs and exchange offers. By leveraging its strong brand presence and adaptive marketing strategies, Pak Suzuki aims to sustain growth and enhance customer satisfaction in the evolving automotive landscape of Pakistan.</a:t>
            </a:r>
            <a:endParaRPr sz="2205" lang="en-US">
              <a:solidFill>
                <a:srgbClr val="FFFFFF"/>
              </a:solidFill>
              <a:latin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p:grpSpPr>
      <p:pic>
        <p:nvPicPr>
          <p:cNvPr id="2097153"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6286500" y="0"/>
            <a:ext cx="5715000" cy="10287000"/>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3"/>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3"/>
                                        </p:tgtEl>
                                      </p:cBhvr>
                                    </p:cmd>
                                  </p:childTnLst>
                                </p:cTn>
                              </p:par>
                            </p:childTnLst>
                          </p:cTn>
                        </p:par>
                      </p:childTnLst>
                    </p:cTn>
                  </p:par>
                </p:childTnLst>
              </p:cTn>
              <p:nextCondLst>
                <p:cond evt="onClick" delay="0">
                  <p:tgtEl>
                    <p:spTgt spid="2097153"/>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35" name=""/>
        <p:cNvGrpSpPr/>
        <p:nvPr/>
      </p:nvGrpSpPr>
      <p:grpSpPr>
        <a:xfrm>
          <a:off x="0" y="0"/>
          <a:ext cx="0" cy="0"/>
          <a:chOff x="0" y="0"/>
          <a:chExt cx="0" cy="0"/>
        </a:xfrm>
      </p:grpSpPr>
      <p:grpSp>
        <p:nvGrpSpPr>
          <p:cNvPr id="36" name="Group 2"/>
          <p:cNvGrpSpPr/>
          <p:nvPr/>
        </p:nvGrpSpPr>
        <p:grpSpPr>
          <a:xfrm rot="0">
            <a:off x="17293116" y="565634"/>
            <a:ext cx="397367" cy="28996"/>
            <a:chOff x="0" y="0"/>
            <a:chExt cx="128243" cy="9358"/>
          </a:xfrm>
        </p:grpSpPr>
        <p:sp>
          <p:nvSpPr>
            <p:cNvPr id="1048608" name="Freeform 3"/>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609" name="TextBox 4"/>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37" name="Group 5"/>
          <p:cNvGrpSpPr/>
          <p:nvPr/>
        </p:nvGrpSpPr>
        <p:grpSpPr>
          <a:xfrm rot="0">
            <a:off x="17293116" y="657737"/>
            <a:ext cx="397367" cy="28996"/>
            <a:chOff x="0" y="0"/>
            <a:chExt cx="128243" cy="9358"/>
          </a:xfrm>
        </p:grpSpPr>
        <p:sp>
          <p:nvSpPr>
            <p:cNvPr id="1048610" name="Freeform 6"/>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611" name="TextBox 7"/>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38" name="Group 8"/>
          <p:cNvGrpSpPr/>
          <p:nvPr/>
        </p:nvGrpSpPr>
        <p:grpSpPr>
          <a:xfrm rot="-5400000">
            <a:off x="17608159" y="8578459"/>
            <a:ext cx="997448" cy="362234"/>
            <a:chOff x="0" y="0"/>
            <a:chExt cx="1154854" cy="419398"/>
          </a:xfrm>
        </p:grpSpPr>
        <p:sp>
          <p:nvSpPr>
            <p:cNvPr id="1048612" name="Freeform 9"/>
            <p:cNvSpPr/>
            <p:nvPr/>
          </p:nvSpPr>
          <p:spPr>
            <a:xfrm>
              <a:off x="0" y="0"/>
              <a:ext cx="1154854" cy="419398"/>
            </a:xfrm>
            <a:custGeom>
              <a:avLst/>
              <a:ahLst/>
              <a:rect l="l" t="t" r="r" b="b"/>
              <a:pathLst>
                <a:path w="1154854" h="419398">
                  <a:moveTo>
                    <a:pt x="577427" y="0"/>
                  </a:moveTo>
                  <a:lnTo>
                    <a:pt x="1154854" y="419398"/>
                  </a:lnTo>
                  <a:lnTo>
                    <a:pt x="0" y="419398"/>
                  </a:lnTo>
                  <a:lnTo>
                    <a:pt x="577427" y="0"/>
                  </a:lnTo>
                  <a:close/>
                </a:path>
              </a:pathLst>
            </a:custGeom>
            <a:solidFill>
              <a:srgbClr val="FF3600"/>
            </a:solidFill>
          </p:spPr>
        </p:sp>
        <p:sp>
          <p:nvSpPr>
            <p:cNvPr id="1048613" name="TextBox 10"/>
            <p:cNvSpPr txBox="1"/>
            <p:nvPr/>
          </p:nvSpPr>
          <p:spPr>
            <a:xfrm>
              <a:off x="180446" y="118521"/>
              <a:ext cx="793962" cy="270921"/>
            </a:xfrm>
            <a:prstGeom prst="rect"/>
          </p:spPr>
          <p:txBody>
            <a:bodyPr anchor="ctr" bIns="50800" lIns="50800" rIns="50800" rtlCol="0" tIns="50800"/>
            <a:p>
              <a:pPr algn="ctr">
                <a:lnSpc>
                  <a:spcPts val="2660"/>
                </a:lnSpc>
              </a:pPr>
            </a:p>
          </p:txBody>
        </p:sp>
      </p:grpSp>
      <p:sp>
        <p:nvSpPr>
          <p:cNvPr id="1048614" name="Freeform 11"/>
          <p:cNvSpPr/>
          <p:nvPr/>
        </p:nvSpPr>
        <p:spPr>
          <a:xfrm>
            <a:off x="669189" y="527199"/>
            <a:ext cx="268543" cy="193351"/>
          </a:xfrm>
          <a:custGeom>
            <a:avLst/>
            <a:ahLst/>
            <a:rect l="l" t="t" r="r" b="b"/>
            <a:pathLst>
              <a:path w="268543" h="193351">
                <a:moveTo>
                  <a:pt x="0" y="0"/>
                </a:moveTo>
                <a:lnTo>
                  <a:pt x="268544" y="0"/>
                </a:lnTo>
                <a:lnTo>
                  <a:pt x="268544" y="193351"/>
                </a:lnTo>
                <a:lnTo>
                  <a:pt x="0" y="193351"/>
                </a:lnTo>
                <a:lnTo>
                  <a:pt x="0" y="0"/>
                </a:lnTo>
                <a:close/>
              </a:path>
            </a:pathLst>
          </a:custGeom>
          <a:blipFill>
            <a:blip xmlns:r="http://schemas.openxmlformats.org/officeDocument/2006/relationships" r:embed="rId1"/>
            <a:stretch>
              <a:fillRect/>
            </a:stretch>
          </a:blipFill>
        </p:spPr>
      </p:sp>
      <p:grpSp>
        <p:nvGrpSpPr>
          <p:cNvPr id="39" name="Group 12"/>
          <p:cNvGrpSpPr>
            <a:grpSpLocks noChangeAspect="1"/>
          </p:cNvGrpSpPr>
          <p:nvPr/>
        </p:nvGrpSpPr>
        <p:grpSpPr>
          <a:xfrm rot="0">
            <a:off x="-315171" y="1328797"/>
            <a:ext cx="8849546" cy="9909721"/>
            <a:chOff x="0" y="0"/>
            <a:chExt cx="6350000" cy="7110730"/>
          </a:xfrm>
        </p:grpSpPr>
        <p:sp>
          <p:nvSpPr>
            <p:cNvPr id="1048615" name="Freeform 13"/>
            <p:cNvSpPr/>
            <p:nvPr/>
          </p:nvSpPr>
          <p:spPr>
            <a:xfrm>
              <a:off x="0" y="0"/>
              <a:ext cx="6350000" cy="7110730"/>
            </a:xfrm>
            <a:custGeom>
              <a:avLst/>
              <a:ahLst/>
              <a:rect l="l" t="t" r="r" b="b"/>
              <a:pathLst>
                <a:path w="6350000" h="7110730">
                  <a:moveTo>
                    <a:pt x="6350000" y="4700270"/>
                  </a:moveTo>
                  <a:lnTo>
                    <a:pt x="0" y="7110730"/>
                  </a:lnTo>
                  <a:lnTo>
                    <a:pt x="0" y="2410460"/>
                  </a:lnTo>
                  <a:lnTo>
                    <a:pt x="6350000" y="0"/>
                  </a:lnTo>
                  <a:close/>
                </a:path>
              </a:pathLst>
            </a:custGeom>
            <a:solidFill>
              <a:srgbClr val="FF3600"/>
            </a:solidFill>
            <a:ln w="12700">
              <a:solidFill>
                <a:srgbClr val="000000"/>
              </a:solidFill>
            </a:ln>
          </p:spPr>
        </p:sp>
      </p:grpSp>
      <p:grpSp>
        <p:nvGrpSpPr>
          <p:cNvPr id="40" name="Group 14"/>
          <p:cNvGrpSpPr>
            <a:grpSpLocks noChangeAspect="1"/>
          </p:cNvGrpSpPr>
          <p:nvPr/>
        </p:nvGrpSpPr>
        <p:grpSpPr>
          <a:xfrm rot="0">
            <a:off x="0" y="1590590"/>
            <a:ext cx="8381975" cy="9386136"/>
            <a:chOff x="0" y="0"/>
            <a:chExt cx="6350000" cy="7110730"/>
          </a:xfrm>
        </p:grpSpPr>
        <p:sp>
          <p:nvSpPr>
            <p:cNvPr id="1048616" name="Freeform 15"/>
            <p:cNvSpPr/>
            <p:nvPr/>
          </p:nvSpPr>
          <p:spPr>
            <a:xfrm>
              <a:off x="0" y="0"/>
              <a:ext cx="6350000" cy="7110730"/>
            </a:xfrm>
            <a:custGeom>
              <a:avLst/>
              <a:ahLst/>
              <a:rect l="l" t="t" r="r" b="b"/>
              <a:pathLst>
                <a:path w="6350000" h="7110730">
                  <a:moveTo>
                    <a:pt x="6350000" y="4700270"/>
                  </a:moveTo>
                  <a:lnTo>
                    <a:pt x="0" y="7110730"/>
                  </a:lnTo>
                  <a:lnTo>
                    <a:pt x="0" y="2410460"/>
                  </a:lnTo>
                  <a:lnTo>
                    <a:pt x="6350000" y="0"/>
                  </a:lnTo>
                  <a:close/>
                </a:path>
              </a:pathLst>
            </a:custGeom>
            <a:blipFill>
              <a:blip xmlns:r="http://schemas.openxmlformats.org/officeDocument/2006/relationships" r:embed="rId2"/>
              <a:stretch>
                <a:fillRect l="-43316" r="-43316"/>
              </a:stretch>
            </a:blipFill>
          </p:spPr>
        </p:sp>
      </p:grpSp>
      <p:sp>
        <p:nvSpPr>
          <p:cNvPr id="1048617" name="Freeform 16"/>
          <p:cNvSpPr/>
          <p:nvPr/>
        </p:nvSpPr>
        <p:spPr>
          <a:xfrm flipH="1">
            <a:off x="10426243" y="2399859"/>
            <a:ext cx="2551068" cy="130297"/>
          </a:xfrm>
          <a:custGeom>
            <a:avLst/>
            <a:ahLst/>
            <a:rect l="l" t="t" r="r" b="b"/>
            <a:pathLst>
              <a:path w="2551068" h="130297">
                <a:moveTo>
                  <a:pt x="2551068" y="0"/>
                </a:moveTo>
                <a:lnTo>
                  <a:pt x="0" y="0"/>
                </a:lnTo>
                <a:lnTo>
                  <a:pt x="0" y="130297"/>
                </a:lnTo>
                <a:lnTo>
                  <a:pt x="2551068" y="130297"/>
                </a:lnTo>
                <a:lnTo>
                  <a:pt x="2551068" y="0"/>
                </a:lnTo>
                <a:close/>
              </a:path>
            </a:pathLst>
          </a:custGeom>
          <a:blipFill>
            <a:blip xmlns:r="http://schemas.openxmlformats.org/officeDocument/2006/relationships" r:embed="rId3"/>
            <a:stretch>
              <a:fillRect/>
            </a:stretch>
          </a:blipFill>
        </p:spPr>
      </p:sp>
      <p:sp>
        <p:nvSpPr>
          <p:cNvPr id="1048618" name="TextBox 17"/>
          <p:cNvSpPr txBox="1"/>
          <p:nvPr/>
        </p:nvSpPr>
        <p:spPr>
          <a:xfrm>
            <a:off x="1028700" y="498624"/>
            <a:ext cx="980073" cy="488315"/>
          </a:xfrm>
          <a:prstGeom prst="rect"/>
        </p:spPr>
        <p:txBody>
          <a:bodyPr anchor="t" bIns="0" lIns="0" rIns="0" rtlCol="0" tIns="0">
            <a:spAutoFit/>
          </a:bodyPr>
          <a:p>
            <a:pPr algn="l">
              <a:lnSpc>
                <a:spcPts val="1960"/>
              </a:lnSpc>
            </a:pPr>
            <a:r>
              <a:rPr sz="1400" lang="en-US">
                <a:solidFill>
                  <a:srgbClr val="FFFFFF"/>
                </a:solidFill>
                <a:latin typeface="Anton" panose="00000500000000000000"/>
              </a:rPr>
              <a:t>SUZUKI</a:t>
            </a:r>
            <a:endParaRPr sz="1400" lang="en-US">
              <a:solidFill>
                <a:srgbClr val="FFFFFF"/>
              </a:solidFill>
              <a:latin typeface="Anton" panose="00000500000000000000"/>
            </a:endParaRPr>
          </a:p>
          <a:p>
            <a:pPr algn="l">
              <a:lnSpc>
                <a:spcPts val="1960"/>
              </a:lnSpc>
              <a:spcBef>
                <a:spcPct val="0"/>
              </a:spcBef>
            </a:pPr>
          </a:p>
        </p:txBody>
      </p:sp>
      <p:sp>
        <p:nvSpPr>
          <p:cNvPr id="1048619" name="TextBox 18"/>
          <p:cNvSpPr txBox="1"/>
          <p:nvPr/>
        </p:nvSpPr>
        <p:spPr>
          <a:xfrm>
            <a:off x="15940842" y="489099"/>
            <a:ext cx="9784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Contact</a:t>
            </a:r>
            <a:endParaRPr sz="1200" lang="en-US">
              <a:solidFill>
                <a:srgbClr val="FFFFFF"/>
              </a:solidFill>
              <a:latin typeface="Times New Roman" panose="02020603050405020304"/>
            </a:endParaRPr>
          </a:p>
        </p:txBody>
      </p:sp>
      <p:sp>
        <p:nvSpPr>
          <p:cNvPr id="1048620" name="TextBox 19"/>
          <p:cNvSpPr txBox="1"/>
          <p:nvPr/>
        </p:nvSpPr>
        <p:spPr>
          <a:xfrm>
            <a:off x="14385046" y="489099"/>
            <a:ext cx="1060497"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About Us</a:t>
            </a:r>
            <a:endParaRPr sz="1200" lang="en-US">
              <a:solidFill>
                <a:srgbClr val="FFFFFF"/>
              </a:solidFill>
              <a:latin typeface="Times New Roman" panose="02020603050405020304"/>
            </a:endParaRPr>
          </a:p>
        </p:txBody>
      </p:sp>
      <p:sp>
        <p:nvSpPr>
          <p:cNvPr id="1048621" name="TextBox 20"/>
          <p:cNvSpPr txBox="1"/>
          <p:nvPr/>
        </p:nvSpPr>
        <p:spPr>
          <a:xfrm>
            <a:off x="13154289" y="489099"/>
            <a:ext cx="735456"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Service</a:t>
            </a:r>
            <a:endParaRPr sz="1200" lang="en-US">
              <a:solidFill>
                <a:srgbClr val="FFFFFF"/>
              </a:solidFill>
              <a:latin typeface="Times New Roman" panose="02020603050405020304"/>
            </a:endParaRPr>
          </a:p>
        </p:txBody>
      </p:sp>
      <p:sp>
        <p:nvSpPr>
          <p:cNvPr id="1048622" name="TextBox 21"/>
          <p:cNvSpPr txBox="1"/>
          <p:nvPr/>
        </p:nvSpPr>
        <p:spPr>
          <a:xfrm>
            <a:off x="11898530" y="489099"/>
            <a:ext cx="8097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Home</a:t>
            </a:r>
            <a:endParaRPr sz="1200" lang="en-US">
              <a:solidFill>
                <a:srgbClr val="FFFFFF"/>
              </a:solidFill>
              <a:latin typeface="Times New Roman" panose="02020603050405020304"/>
            </a:endParaRPr>
          </a:p>
        </p:txBody>
      </p:sp>
      <p:sp>
        <p:nvSpPr>
          <p:cNvPr id="1048623" name="TextBox 22"/>
          <p:cNvSpPr txBox="1"/>
          <p:nvPr/>
        </p:nvSpPr>
        <p:spPr>
          <a:xfrm>
            <a:off x="10426243" y="2523042"/>
            <a:ext cx="3502802" cy="1155699"/>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ABOUT US</a:t>
            </a:r>
            <a:endParaRPr sz="6500" lang="en-US">
              <a:solidFill>
                <a:srgbClr val="FFFFFF"/>
              </a:solidFill>
              <a:latin typeface="Anton" panose="00000500000000000000"/>
            </a:endParaRPr>
          </a:p>
        </p:txBody>
      </p:sp>
      <p:sp>
        <p:nvSpPr>
          <p:cNvPr id="1048624" name="TextBox 23"/>
          <p:cNvSpPr txBox="1"/>
          <p:nvPr/>
        </p:nvSpPr>
        <p:spPr>
          <a:xfrm>
            <a:off x="10247742" y="3717014"/>
            <a:ext cx="6438490" cy="2362000"/>
          </a:xfrm>
          <a:prstGeom prst="rect"/>
        </p:spPr>
        <p:txBody>
          <a:bodyPr anchor="t" bIns="0" lIns="0" rIns="0" rtlCol="0" tIns="0">
            <a:spAutoFit/>
          </a:bodyPr>
          <a:p>
            <a:pPr algn="l">
              <a:lnSpc>
                <a:spcPts val="2635"/>
              </a:lnSpc>
              <a:spcBef>
                <a:spcPct val="0"/>
              </a:spcBef>
            </a:pPr>
            <a:r>
              <a:rPr sz="1880" lang="en-US">
                <a:solidFill>
                  <a:srgbClr val="FFFFFF"/>
                </a:solidFill>
                <a:latin typeface="Times New Roman" panose="02020603050405020304"/>
              </a:rPr>
              <a:t>Pak Suzuki Motor Company Limited, commonly known as Pak Suzuki, is a subsidiary of Suzuki Motor Corporation Japan. Established in 1983, Pak Suzuki has grown to be a leading automobile manufacturer in Pakistan, market leader with 50% share .The company offers a wide range of vehicles, including cars, motorcycles, and outboard motors, catering to diverse consumer needs.</a:t>
            </a:r>
            <a:endParaRPr sz="1880" lang="en-US">
              <a:solidFill>
                <a:srgbClr val="FFFFFF"/>
              </a:solidFill>
              <a:latin typeface="Times New Roman" panose="02020603050405020304"/>
            </a:endParaRPr>
          </a:p>
        </p:txBody>
      </p:sp>
      <p:sp>
        <p:nvSpPr>
          <p:cNvPr id="1048625" name="TextBox 24"/>
          <p:cNvSpPr txBox="1"/>
          <p:nvPr/>
        </p:nvSpPr>
        <p:spPr>
          <a:xfrm>
            <a:off x="10247742" y="7106133"/>
            <a:ext cx="6003830" cy="1002895"/>
          </a:xfrm>
          <a:prstGeom prst="rect"/>
        </p:spPr>
        <p:txBody>
          <a:bodyPr anchor="t" bIns="0" lIns="0" rIns="0" rtlCol="0" tIns="0">
            <a:spAutoFit/>
          </a:bodyPr>
          <a:p>
            <a:pPr algn="l">
              <a:lnSpc>
                <a:spcPts val="2600"/>
              </a:lnSpc>
            </a:pPr>
            <a:r>
              <a:rPr sz="1860" lang="en-US">
                <a:solidFill>
                  <a:srgbClr val="FFFFFF"/>
                </a:solidFill>
                <a:latin typeface="Times New Roman" panose="02020603050405020304"/>
              </a:rPr>
              <a:t>Pak suzuki motors  company located at ;</a:t>
            </a:r>
            <a:endParaRPr sz="1860" lang="en-US">
              <a:solidFill>
                <a:srgbClr val="FFFFFF"/>
              </a:solidFill>
              <a:latin typeface="Times New Roman" panose="02020603050405020304"/>
            </a:endParaRPr>
          </a:p>
          <a:p>
            <a:pPr algn="l">
              <a:lnSpc>
                <a:spcPts val="2600"/>
              </a:lnSpc>
              <a:spcBef>
                <a:spcPct val="0"/>
              </a:spcBef>
            </a:pPr>
            <a:r>
              <a:rPr sz="1860" lang="en-US">
                <a:solidFill>
                  <a:srgbClr val="FFFFFF"/>
                </a:solidFill>
                <a:latin typeface="Times New Roman" panose="02020603050405020304"/>
              </a:rPr>
              <a:t>DSU-13, Pakistan Steel Industrial Estate Bin Qasim Town, Karachi</a:t>
            </a:r>
            <a:endParaRPr sz="1860" lang="en-US">
              <a:solidFill>
                <a:srgbClr val="FFFFFF"/>
              </a:solidFill>
              <a:latin typeface="Times New Roman" panose="02020603050405020304"/>
            </a:endParaRPr>
          </a:p>
        </p:txBody>
      </p:sp>
      <p:sp>
        <p:nvSpPr>
          <p:cNvPr id="1048626" name="TextBox 25"/>
          <p:cNvSpPr txBox="1"/>
          <p:nvPr/>
        </p:nvSpPr>
        <p:spPr>
          <a:xfrm>
            <a:off x="10247742" y="6534507"/>
            <a:ext cx="2813846" cy="474653"/>
          </a:xfrm>
          <a:prstGeom prst="rect"/>
        </p:spPr>
        <p:txBody>
          <a:bodyPr anchor="t" bIns="0" lIns="0" rIns="0" rtlCol="0" tIns="0">
            <a:spAutoFit/>
          </a:bodyPr>
          <a:p>
            <a:pPr algn="l">
              <a:lnSpc>
                <a:spcPts val="3540"/>
              </a:lnSpc>
              <a:spcBef>
                <a:spcPct val="0"/>
              </a:spcBef>
            </a:pPr>
            <a:r>
              <a:rPr sz="2530" lang="en-US">
                <a:solidFill>
                  <a:srgbClr val="FF3600"/>
                </a:solidFill>
                <a:latin typeface="Times New Roman Bold" panose="02030802070405020303"/>
              </a:rPr>
              <a:t>Location</a:t>
            </a:r>
            <a:endParaRPr sz="2530" lang="en-US">
              <a:solidFill>
                <a:srgbClr val="FF3600"/>
              </a:solidFill>
              <a:latin typeface="Times New Roman Bold" panose="020308020704050203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41" name=""/>
        <p:cNvGrpSpPr/>
        <p:nvPr/>
      </p:nvGrpSpPr>
      <p:grpSpPr>
        <a:xfrm>
          <a:off x="0" y="0"/>
          <a:ext cx="0" cy="0"/>
          <a:chOff x="0" y="0"/>
          <a:chExt cx="0" cy="0"/>
        </a:xfrm>
      </p:grpSpPr>
      <p:grpSp>
        <p:nvGrpSpPr>
          <p:cNvPr id="42" name="Group 2"/>
          <p:cNvGrpSpPr/>
          <p:nvPr/>
        </p:nvGrpSpPr>
        <p:grpSpPr>
          <a:xfrm rot="0">
            <a:off x="17293116" y="565634"/>
            <a:ext cx="397367" cy="28996"/>
            <a:chOff x="0" y="0"/>
            <a:chExt cx="128243" cy="9358"/>
          </a:xfrm>
        </p:grpSpPr>
        <p:sp>
          <p:nvSpPr>
            <p:cNvPr id="1048627" name="Freeform 3"/>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628" name="TextBox 4"/>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43" name="Group 5"/>
          <p:cNvGrpSpPr/>
          <p:nvPr/>
        </p:nvGrpSpPr>
        <p:grpSpPr>
          <a:xfrm rot="0">
            <a:off x="17293116" y="657737"/>
            <a:ext cx="397367" cy="28996"/>
            <a:chOff x="0" y="0"/>
            <a:chExt cx="128243" cy="9358"/>
          </a:xfrm>
        </p:grpSpPr>
        <p:sp>
          <p:nvSpPr>
            <p:cNvPr id="1048629" name="Freeform 6"/>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630" name="TextBox 7"/>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44" name="Group 8"/>
          <p:cNvGrpSpPr/>
          <p:nvPr/>
        </p:nvGrpSpPr>
        <p:grpSpPr>
          <a:xfrm rot="-5400000">
            <a:off x="17608159" y="8578459"/>
            <a:ext cx="997448" cy="362234"/>
            <a:chOff x="0" y="0"/>
            <a:chExt cx="1154854" cy="419398"/>
          </a:xfrm>
        </p:grpSpPr>
        <p:sp>
          <p:nvSpPr>
            <p:cNvPr id="1048631" name="Freeform 9"/>
            <p:cNvSpPr/>
            <p:nvPr/>
          </p:nvSpPr>
          <p:spPr>
            <a:xfrm>
              <a:off x="0" y="0"/>
              <a:ext cx="1154854" cy="419398"/>
            </a:xfrm>
            <a:custGeom>
              <a:avLst/>
              <a:ahLst/>
              <a:rect l="l" t="t" r="r" b="b"/>
              <a:pathLst>
                <a:path w="1154854" h="419398">
                  <a:moveTo>
                    <a:pt x="577427" y="0"/>
                  </a:moveTo>
                  <a:lnTo>
                    <a:pt x="1154854" y="419398"/>
                  </a:lnTo>
                  <a:lnTo>
                    <a:pt x="0" y="419398"/>
                  </a:lnTo>
                  <a:lnTo>
                    <a:pt x="577427" y="0"/>
                  </a:lnTo>
                  <a:close/>
                </a:path>
              </a:pathLst>
            </a:custGeom>
            <a:solidFill>
              <a:srgbClr val="FF3600"/>
            </a:solidFill>
          </p:spPr>
        </p:sp>
        <p:sp>
          <p:nvSpPr>
            <p:cNvPr id="1048632" name="TextBox 10"/>
            <p:cNvSpPr txBox="1"/>
            <p:nvPr/>
          </p:nvSpPr>
          <p:spPr>
            <a:xfrm>
              <a:off x="180446" y="118521"/>
              <a:ext cx="793962" cy="270921"/>
            </a:xfrm>
            <a:prstGeom prst="rect"/>
          </p:spPr>
          <p:txBody>
            <a:bodyPr anchor="ctr" bIns="50800" lIns="50800" rIns="50800" rtlCol="0" tIns="50800"/>
            <a:p>
              <a:pPr algn="ctr">
                <a:lnSpc>
                  <a:spcPts val="2660"/>
                </a:lnSpc>
              </a:pPr>
            </a:p>
          </p:txBody>
        </p:sp>
      </p:grpSp>
      <p:sp>
        <p:nvSpPr>
          <p:cNvPr id="1048633" name="Freeform 11"/>
          <p:cNvSpPr/>
          <p:nvPr/>
        </p:nvSpPr>
        <p:spPr>
          <a:xfrm>
            <a:off x="669189" y="527199"/>
            <a:ext cx="268543" cy="193351"/>
          </a:xfrm>
          <a:custGeom>
            <a:avLst/>
            <a:ahLst/>
            <a:rect l="l" t="t" r="r" b="b"/>
            <a:pathLst>
              <a:path w="268543" h="193351">
                <a:moveTo>
                  <a:pt x="0" y="0"/>
                </a:moveTo>
                <a:lnTo>
                  <a:pt x="268544" y="0"/>
                </a:lnTo>
                <a:lnTo>
                  <a:pt x="268544" y="193351"/>
                </a:lnTo>
                <a:lnTo>
                  <a:pt x="0" y="193351"/>
                </a:lnTo>
                <a:lnTo>
                  <a:pt x="0" y="0"/>
                </a:lnTo>
                <a:close/>
              </a:path>
            </a:pathLst>
          </a:custGeom>
          <a:blipFill>
            <a:blip xmlns:r="http://schemas.openxmlformats.org/officeDocument/2006/relationships" r:embed="rId1"/>
            <a:stretch>
              <a:fillRect/>
            </a:stretch>
          </a:blipFill>
        </p:spPr>
      </p:sp>
      <p:grpSp>
        <p:nvGrpSpPr>
          <p:cNvPr id="45" name="Group 12"/>
          <p:cNvGrpSpPr>
            <a:grpSpLocks noChangeAspect="1"/>
          </p:cNvGrpSpPr>
          <p:nvPr/>
        </p:nvGrpSpPr>
        <p:grpSpPr>
          <a:xfrm rot="0">
            <a:off x="1818273" y="1028700"/>
            <a:ext cx="3942307" cy="3985177"/>
            <a:chOff x="0" y="0"/>
            <a:chExt cx="5956300" cy="6021070"/>
          </a:xfrm>
        </p:grpSpPr>
        <p:sp>
          <p:nvSpPr>
            <p:cNvPr id="1048634" name="Freeform 13"/>
            <p:cNvSpPr/>
            <p:nvPr/>
          </p:nvSpPr>
          <p:spPr>
            <a:xfrm>
              <a:off x="0" y="0"/>
              <a:ext cx="5956300" cy="6021070"/>
            </a:xfrm>
            <a:custGeom>
              <a:avLst/>
              <a:ahLst/>
              <a:rect l="l" t="t" r="r" b="b"/>
              <a:pathLst>
                <a:path w="5956300" h="6021070">
                  <a:moveTo>
                    <a:pt x="692150" y="6021070"/>
                  </a:moveTo>
                  <a:lnTo>
                    <a:pt x="0" y="0"/>
                  </a:lnTo>
                  <a:lnTo>
                    <a:pt x="5264150" y="0"/>
                  </a:lnTo>
                  <a:lnTo>
                    <a:pt x="5956300" y="6021070"/>
                  </a:lnTo>
                  <a:close/>
                </a:path>
              </a:pathLst>
            </a:custGeom>
            <a:blipFill>
              <a:blip xmlns:r="http://schemas.openxmlformats.org/officeDocument/2006/relationships" r:embed="rId2"/>
              <a:stretch>
                <a:fillRect l="-39808" r="-39808"/>
              </a:stretch>
            </a:blipFill>
          </p:spPr>
        </p:sp>
      </p:grpSp>
      <p:grpSp>
        <p:nvGrpSpPr>
          <p:cNvPr id="46" name="Group 14"/>
          <p:cNvGrpSpPr>
            <a:grpSpLocks noChangeAspect="1"/>
          </p:cNvGrpSpPr>
          <p:nvPr/>
        </p:nvGrpSpPr>
        <p:grpSpPr>
          <a:xfrm rot="0">
            <a:off x="5777852" y="3021288"/>
            <a:ext cx="3942307" cy="3985177"/>
            <a:chOff x="0" y="0"/>
            <a:chExt cx="5956300" cy="6021070"/>
          </a:xfrm>
        </p:grpSpPr>
        <p:sp>
          <p:nvSpPr>
            <p:cNvPr id="1048635" name="Freeform 15"/>
            <p:cNvSpPr/>
            <p:nvPr/>
          </p:nvSpPr>
          <p:spPr>
            <a:xfrm>
              <a:off x="0" y="0"/>
              <a:ext cx="5956300" cy="6021070"/>
            </a:xfrm>
            <a:custGeom>
              <a:avLst/>
              <a:ahLst/>
              <a:rect l="l" t="t" r="r" b="b"/>
              <a:pathLst>
                <a:path w="5956300" h="6021070">
                  <a:moveTo>
                    <a:pt x="692150" y="6021070"/>
                  </a:moveTo>
                  <a:lnTo>
                    <a:pt x="0" y="0"/>
                  </a:lnTo>
                  <a:lnTo>
                    <a:pt x="5264150" y="0"/>
                  </a:lnTo>
                  <a:lnTo>
                    <a:pt x="5956300" y="6021070"/>
                  </a:lnTo>
                  <a:close/>
                </a:path>
              </a:pathLst>
            </a:custGeom>
            <a:blipFill>
              <a:blip xmlns:r="http://schemas.openxmlformats.org/officeDocument/2006/relationships" r:embed="rId3"/>
              <a:stretch>
                <a:fillRect l="-39988" r="-39988"/>
              </a:stretch>
            </a:blipFill>
          </p:spPr>
        </p:sp>
      </p:grpSp>
      <p:grpSp>
        <p:nvGrpSpPr>
          <p:cNvPr id="47" name="Group 16"/>
          <p:cNvGrpSpPr>
            <a:grpSpLocks noChangeAspect="1"/>
          </p:cNvGrpSpPr>
          <p:nvPr/>
        </p:nvGrpSpPr>
        <p:grpSpPr>
          <a:xfrm rot="0">
            <a:off x="2255591" y="5273123"/>
            <a:ext cx="3942307" cy="3985177"/>
            <a:chOff x="0" y="0"/>
            <a:chExt cx="5956300" cy="6021070"/>
          </a:xfrm>
        </p:grpSpPr>
        <p:sp>
          <p:nvSpPr>
            <p:cNvPr id="1048636" name="Freeform 17"/>
            <p:cNvSpPr/>
            <p:nvPr/>
          </p:nvSpPr>
          <p:spPr>
            <a:xfrm>
              <a:off x="0" y="0"/>
              <a:ext cx="5956300" cy="6021070"/>
            </a:xfrm>
            <a:custGeom>
              <a:avLst/>
              <a:ahLst/>
              <a:rect l="l" t="t" r="r" b="b"/>
              <a:pathLst>
                <a:path w="5956300" h="6021070">
                  <a:moveTo>
                    <a:pt x="692150" y="6021070"/>
                  </a:moveTo>
                  <a:lnTo>
                    <a:pt x="0" y="0"/>
                  </a:lnTo>
                  <a:lnTo>
                    <a:pt x="5264150" y="0"/>
                  </a:lnTo>
                  <a:lnTo>
                    <a:pt x="5956300" y="6021070"/>
                  </a:lnTo>
                  <a:close/>
                </a:path>
              </a:pathLst>
            </a:custGeom>
            <a:blipFill>
              <a:blip xmlns:r="http://schemas.openxmlformats.org/officeDocument/2006/relationships" r:embed="rId4"/>
              <a:stretch>
                <a:fillRect l="-44494" r="-44494"/>
              </a:stretch>
            </a:blipFill>
          </p:spPr>
        </p:sp>
      </p:grpSp>
      <p:grpSp>
        <p:nvGrpSpPr>
          <p:cNvPr id="48" name="Group 18"/>
          <p:cNvGrpSpPr>
            <a:grpSpLocks noChangeAspect="1"/>
          </p:cNvGrpSpPr>
          <p:nvPr/>
        </p:nvGrpSpPr>
        <p:grpSpPr>
          <a:xfrm rot="0">
            <a:off x="-1686716" y="3021288"/>
            <a:ext cx="3942307" cy="3985177"/>
            <a:chOff x="0" y="0"/>
            <a:chExt cx="5956300" cy="6021070"/>
          </a:xfrm>
        </p:grpSpPr>
        <p:sp>
          <p:nvSpPr>
            <p:cNvPr id="1048637" name="Freeform 19"/>
            <p:cNvSpPr/>
            <p:nvPr/>
          </p:nvSpPr>
          <p:spPr>
            <a:xfrm>
              <a:off x="0" y="0"/>
              <a:ext cx="5956300" cy="6021070"/>
            </a:xfrm>
            <a:custGeom>
              <a:avLst/>
              <a:ahLst/>
              <a:rect l="l" t="t" r="r" b="b"/>
              <a:pathLst>
                <a:path w="5956300" h="6021070">
                  <a:moveTo>
                    <a:pt x="692150" y="6021070"/>
                  </a:moveTo>
                  <a:lnTo>
                    <a:pt x="0" y="0"/>
                  </a:lnTo>
                  <a:lnTo>
                    <a:pt x="5264150" y="0"/>
                  </a:lnTo>
                  <a:lnTo>
                    <a:pt x="5956300" y="6021070"/>
                  </a:lnTo>
                  <a:close/>
                </a:path>
              </a:pathLst>
            </a:custGeom>
            <a:solidFill>
              <a:srgbClr val="FF3600"/>
            </a:solidFill>
            <a:ln w="12700">
              <a:solidFill>
                <a:srgbClr val="000000"/>
              </a:solidFill>
            </a:ln>
          </p:spPr>
        </p:sp>
      </p:grpSp>
      <p:sp>
        <p:nvSpPr>
          <p:cNvPr id="1048638" name="Freeform 20"/>
          <p:cNvSpPr/>
          <p:nvPr/>
        </p:nvSpPr>
        <p:spPr>
          <a:xfrm flipH="1">
            <a:off x="11220696" y="2138643"/>
            <a:ext cx="2551068" cy="130297"/>
          </a:xfrm>
          <a:custGeom>
            <a:avLst/>
            <a:ahLst/>
            <a:rect l="l" t="t" r="r" b="b"/>
            <a:pathLst>
              <a:path w="2551068" h="130297">
                <a:moveTo>
                  <a:pt x="2551069" y="0"/>
                </a:moveTo>
                <a:lnTo>
                  <a:pt x="0" y="0"/>
                </a:lnTo>
                <a:lnTo>
                  <a:pt x="0" y="130298"/>
                </a:lnTo>
                <a:lnTo>
                  <a:pt x="2551069" y="130298"/>
                </a:lnTo>
                <a:lnTo>
                  <a:pt x="2551069" y="0"/>
                </a:lnTo>
                <a:close/>
              </a:path>
            </a:pathLst>
          </a:custGeom>
          <a:blipFill>
            <a:blip xmlns:r="http://schemas.openxmlformats.org/officeDocument/2006/relationships" r:embed="rId5"/>
            <a:stretch>
              <a:fillRect/>
            </a:stretch>
          </a:blipFill>
        </p:spPr>
      </p:sp>
      <p:sp>
        <p:nvSpPr>
          <p:cNvPr id="1048639" name="TextBox 21"/>
          <p:cNvSpPr txBox="1"/>
          <p:nvPr/>
        </p:nvSpPr>
        <p:spPr>
          <a:xfrm>
            <a:off x="1028700" y="498624"/>
            <a:ext cx="980073" cy="240665"/>
          </a:xfrm>
          <a:prstGeom prst="rect"/>
        </p:spPr>
        <p:txBody>
          <a:bodyPr anchor="t" bIns="0" lIns="0" rIns="0" rtlCol="0" tIns="0">
            <a:spAutoFit/>
          </a:bodyPr>
          <a:p>
            <a:pPr algn="l">
              <a:lnSpc>
                <a:spcPts val="1960"/>
              </a:lnSpc>
              <a:spcBef>
                <a:spcPct val="0"/>
              </a:spcBef>
            </a:pPr>
            <a:r>
              <a:rPr sz="1400" lang="en-US">
                <a:solidFill>
                  <a:srgbClr val="FFFFFF"/>
                </a:solidFill>
                <a:latin typeface="Anton" panose="00000500000000000000"/>
              </a:rPr>
              <a:t>SUZUKI</a:t>
            </a:r>
            <a:endParaRPr sz="1400" lang="en-US">
              <a:solidFill>
                <a:srgbClr val="FFFFFF"/>
              </a:solidFill>
              <a:latin typeface="Anton" panose="00000500000000000000"/>
            </a:endParaRPr>
          </a:p>
        </p:txBody>
      </p:sp>
      <p:sp>
        <p:nvSpPr>
          <p:cNvPr id="1048640" name="TextBox 22"/>
          <p:cNvSpPr txBox="1"/>
          <p:nvPr/>
        </p:nvSpPr>
        <p:spPr>
          <a:xfrm>
            <a:off x="15940842" y="489099"/>
            <a:ext cx="9784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Contact</a:t>
            </a:r>
            <a:endParaRPr sz="1200" lang="en-US">
              <a:solidFill>
                <a:srgbClr val="FFFFFF"/>
              </a:solidFill>
              <a:latin typeface="Times New Roman" panose="02020603050405020304"/>
            </a:endParaRPr>
          </a:p>
        </p:txBody>
      </p:sp>
      <p:sp>
        <p:nvSpPr>
          <p:cNvPr id="1048641" name="TextBox 23"/>
          <p:cNvSpPr txBox="1"/>
          <p:nvPr/>
        </p:nvSpPr>
        <p:spPr>
          <a:xfrm>
            <a:off x="14385046" y="489099"/>
            <a:ext cx="1060497"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About Us</a:t>
            </a:r>
            <a:endParaRPr sz="1200" lang="en-US">
              <a:solidFill>
                <a:srgbClr val="FFFFFF"/>
              </a:solidFill>
              <a:latin typeface="Times New Roman" panose="02020603050405020304"/>
            </a:endParaRPr>
          </a:p>
        </p:txBody>
      </p:sp>
      <p:sp>
        <p:nvSpPr>
          <p:cNvPr id="1048642" name="TextBox 24"/>
          <p:cNvSpPr txBox="1"/>
          <p:nvPr/>
        </p:nvSpPr>
        <p:spPr>
          <a:xfrm>
            <a:off x="13154289" y="489099"/>
            <a:ext cx="735456"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Service</a:t>
            </a:r>
            <a:endParaRPr sz="1200" lang="en-US">
              <a:solidFill>
                <a:srgbClr val="FFFFFF"/>
              </a:solidFill>
              <a:latin typeface="Times New Roman" panose="02020603050405020304"/>
            </a:endParaRPr>
          </a:p>
        </p:txBody>
      </p:sp>
      <p:sp>
        <p:nvSpPr>
          <p:cNvPr id="1048643" name="TextBox 25"/>
          <p:cNvSpPr txBox="1"/>
          <p:nvPr/>
        </p:nvSpPr>
        <p:spPr>
          <a:xfrm>
            <a:off x="11898530" y="489099"/>
            <a:ext cx="8097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Home</a:t>
            </a:r>
            <a:endParaRPr sz="1200" lang="en-US">
              <a:solidFill>
                <a:srgbClr val="FFFFFF"/>
              </a:solidFill>
              <a:latin typeface="Times New Roman" panose="02020603050405020304"/>
            </a:endParaRPr>
          </a:p>
        </p:txBody>
      </p:sp>
      <p:sp>
        <p:nvSpPr>
          <p:cNvPr id="1048644" name="TextBox 26"/>
          <p:cNvSpPr txBox="1"/>
          <p:nvPr/>
        </p:nvSpPr>
        <p:spPr>
          <a:xfrm>
            <a:off x="11220696" y="2261827"/>
            <a:ext cx="4603762" cy="1155700"/>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 VISION</a:t>
            </a:r>
            <a:endParaRPr sz="6500" lang="en-US">
              <a:solidFill>
                <a:srgbClr val="FFFFFF"/>
              </a:solidFill>
              <a:latin typeface="Anton" panose="00000500000000000000"/>
            </a:endParaRPr>
          </a:p>
        </p:txBody>
      </p:sp>
      <p:sp>
        <p:nvSpPr>
          <p:cNvPr id="1048645" name="TextBox 27"/>
          <p:cNvSpPr txBox="1"/>
          <p:nvPr/>
        </p:nvSpPr>
        <p:spPr>
          <a:xfrm>
            <a:off x="11220696" y="3704488"/>
            <a:ext cx="5209376" cy="1589169"/>
          </a:xfrm>
          <a:prstGeom prst="rect"/>
        </p:spPr>
        <p:txBody>
          <a:bodyPr anchor="t" bIns="0" lIns="0" rIns="0" rtlCol="0" tIns="0">
            <a:spAutoFit/>
          </a:bodyPr>
          <a:p>
            <a:pPr algn="l">
              <a:lnSpc>
                <a:spcPts val="3105"/>
              </a:lnSpc>
              <a:spcBef>
                <a:spcPct val="0"/>
              </a:spcBef>
            </a:pPr>
            <a:r>
              <a:rPr sz="2220" lang="en-US">
                <a:solidFill>
                  <a:srgbClr val="FFFFFF"/>
                </a:solidFill>
                <a:latin typeface="Times New Roman" panose="02020603050405020304"/>
              </a:rPr>
              <a:t>To be recognized as a leading organization that values Customers’ needs and provides motoring solutions with strong customer care.</a:t>
            </a:r>
            <a:endParaRPr sz="2220" lang="en-US">
              <a:solidFill>
                <a:srgbClr val="FFFFFF"/>
              </a:solidFill>
              <a:latin typeface="Times New Roman" panose="02020603050405020304"/>
            </a:endParaRPr>
          </a:p>
        </p:txBody>
      </p:sp>
      <p:sp>
        <p:nvSpPr>
          <p:cNvPr id="1048646" name="TextBox 28"/>
          <p:cNvSpPr txBox="1"/>
          <p:nvPr/>
        </p:nvSpPr>
        <p:spPr>
          <a:xfrm>
            <a:off x="11220696" y="5579406"/>
            <a:ext cx="4603762" cy="1155700"/>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 MISSION</a:t>
            </a:r>
            <a:endParaRPr sz="6500" lang="en-US">
              <a:solidFill>
                <a:srgbClr val="FFFFFF"/>
              </a:solidFill>
              <a:latin typeface="Anton" panose="00000500000000000000"/>
            </a:endParaRPr>
          </a:p>
        </p:txBody>
      </p:sp>
      <p:sp>
        <p:nvSpPr>
          <p:cNvPr id="1048647" name="TextBox 29"/>
          <p:cNvSpPr txBox="1"/>
          <p:nvPr/>
        </p:nvSpPr>
        <p:spPr>
          <a:xfrm>
            <a:off x="10887691" y="7024032"/>
            <a:ext cx="6405425" cy="3139462"/>
          </a:xfrm>
          <a:prstGeom prst="rect"/>
        </p:spPr>
        <p:txBody>
          <a:bodyPr anchor="t" bIns="0" lIns="0" rIns="0" rtlCol="0" tIns="0">
            <a:spAutoFit/>
          </a:bodyPr>
          <a:p>
            <a:pPr algn="l" indent="-239395" lvl="1" marL="479425">
              <a:lnSpc>
                <a:spcPts val="3105"/>
              </a:lnSpc>
              <a:buFont typeface="Arial" panose="020B0604020202020204"/>
              <a:buChar char="•"/>
            </a:pPr>
            <a:r>
              <a:rPr sz="2220" lang="en-US">
                <a:solidFill>
                  <a:srgbClr val="FFFFFF"/>
                </a:solidFill>
                <a:latin typeface="Times New Roman" panose="02020603050405020304"/>
              </a:rPr>
              <a:t>Develop products of superior value by focusing on the customer</a:t>
            </a:r>
            <a:endParaRPr sz="2220" lang="en-US">
              <a:solidFill>
                <a:srgbClr val="FFFFFF"/>
              </a:solidFill>
              <a:latin typeface="Times New Roman" panose="02020603050405020304"/>
            </a:endParaRPr>
          </a:p>
          <a:p>
            <a:pPr algn="l" indent="-239395" lvl="1" marL="479425">
              <a:lnSpc>
                <a:spcPts val="3105"/>
              </a:lnSpc>
              <a:buFont typeface="Arial" panose="020B0604020202020204"/>
              <a:buChar char="•"/>
            </a:pPr>
            <a:r>
              <a:rPr sz="2220" lang="en-US">
                <a:solidFill>
                  <a:srgbClr val="FFFFFF"/>
                </a:solidFill>
                <a:latin typeface="Times New Roman" panose="02020603050405020304"/>
              </a:rPr>
              <a:t>Establish a refreshing and innovative company through teamwork</a:t>
            </a:r>
            <a:endParaRPr sz="2220" lang="en-US">
              <a:solidFill>
                <a:srgbClr val="FFFFFF"/>
              </a:solidFill>
              <a:latin typeface="Times New Roman" panose="02020603050405020304"/>
            </a:endParaRPr>
          </a:p>
          <a:p>
            <a:pPr algn="l" indent="-239395" lvl="1" marL="479425">
              <a:lnSpc>
                <a:spcPts val="3105"/>
              </a:lnSpc>
              <a:buFont typeface="Arial" panose="020B0604020202020204"/>
              <a:buChar char="•"/>
            </a:pPr>
            <a:r>
              <a:rPr sz="2220" lang="en-US">
                <a:solidFill>
                  <a:srgbClr val="FFFFFF"/>
                </a:solidFill>
                <a:latin typeface="Times New Roman" panose="02020603050405020304"/>
              </a:rPr>
              <a:t>Strive for individual excellence through continuous improvement</a:t>
            </a:r>
            <a:endParaRPr sz="2220" lang="en-US">
              <a:solidFill>
                <a:srgbClr val="FFFFFF"/>
              </a:solidFill>
              <a:latin typeface="Times New Roman" panose="02020603050405020304"/>
            </a:endParaRPr>
          </a:p>
          <a:p>
            <a:pPr algn="l">
              <a:lnSpc>
                <a:spcPts val="3105"/>
              </a:lnSpc>
            </a:pPr>
          </a:p>
          <a:p>
            <a:pPr algn="l">
              <a:lnSpc>
                <a:spcPts val="3105"/>
              </a:lnSpc>
              <a:spcBef>
                <a:spcPct val="0"/>
              </a:spcBef>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49" name=""/>
        <p:cNvGrpSpPr/>
        <p:nvPr/>
      </p:nvGrpSpPr>
      <p:grpSpPr>
        <a:xfrm>
          <a:off x="0" y="0"/>
          <a:ext cx="0" cy="0"/>
          <a:chOff x="0" y="0"/>
          <a:chExt cx="0" cy="0"/>
        </a:xfrm>
      </p:grpSpPr>
      <p:grpSp>
        <p:nvGrpSpPr>
          <p:cNvPr id="50" name="Group 2"/>
          <p:cNvGrpSpPr>
            <a:grpSpLocks noChangeAspect="1"/>
          </p:cNvGrpSpPr>
          <p:nvPr/>
        </p:nvGrpSpPr>
        <p:grpSpPr>
          <a:xfrm rot="0">
            <a:off x="8584991" y="5359498"/>
            <a:ext cx="4937027" cy="4937027"/>
            <a:chOff x="0" y="0"/>
            <a:chExt cx="6350000" cy="6350000"/>
          </a:xfrm>
        </p:grpSpPr>
        <p:sp>
          <p:nvSpPr>
            <p:cNvPr id="1048648" name="Freeform 3"/>
            <p:cNvSpPr/>
            <p:nvPr/>
          </p:nvSpPr>
          <p:spPr>
            <a:xfrm>
              <a:off x="0" y="0"/>
              <a:ext cx="6350000" cy="6350000"/>
            </a:xfrm>
            <a:custGeom>
              <a:avLst/>
              <a:ahLst/>
              <a:rect l="l" t="t" r="r" b="b"/>
              <a:pathLst>
                <a:path w="6350000" h="6350000">
                  <a:moveTo>
                    <a:pt x="6350000" y="0"/>
                  </a:moveTo>
                  <a:lnTo>
                    <a:pt x="6350000" y="6350000"/>
                  </a:lnTo>
                  <a:lnTo>
                    <a:pt x="1224280" y="6350000"/>
                  </a:lnTo>
                  <a:lnTo>
                    <a:pt x="0" y="0"/>
                  </a:lnTo>
                  <a:close/>
                </a:path>
              </a:pathLst>
            </a:custGeom>
            <a:solidFill>
              <a:srgbClr val="545454"/>
            </a:solidFill>
            <a:ln w="12700">
              <a:solidFill>
                <a:srgbClr val="000000"/>
              </a:solidFill>
            </a:ln>
          </p:spPr>
        </p:sp>
      </p:grpSp>
      <p:grpSp>
        <p:nvGrpSpPr>
          <p:cNvPr id="51" name="Group 4"/>
          <p:cNvGrpSpPr>
            <a:grpSpLocks noChangeAspect="1"/>
          </p:cNvGrpSpPr>
          <p:nvPr/>
        </p:nvGrpSpPr>
        <p:grpSpPr>
          <a:xfrm rot="0">
            <a:off x="8741483" y="0"/>
            <a:ext cx="10296525" cy="10296525"/>
            <a:chOff x="0" y="0"/>
            <a:chExt cx="6350000" cy="6350000"/>
          </a:xfrm>
        </p:grpSpPr>
        <p:sp>
          <p:nvSpPr>
            <p:cNvPr id="1048649" name="Freeform 5"/>
            <p:cNvSpPr/>
            <p:nvPr/>
          </p:nvSpPr>
          <p:spPr>
            <a:xfrm>
              <a:off x="0" y="0"/>
              <a:ext cx="6350000" cy="6350000"/>
            </a:xfrm>
            <a:custGeom>
              <a:avLst/>
              <a:ahLst/>
              <a:rect l="l" t="t" r="r" b="b"/>
              <a:pathLst>
                <a:path w="6350000" h="6350000">
                  <a:moveTo>
                    <a:pt x="6350000" y="0"/>
                  </a:moveTo>
                  <a:lnTo>
                    <a:pt x="6350000" y="6350000"/>
                  </a:lnTo>
                  <a:lnTo>
                    <a:pt x="1224280" y="6350000"/>
                  </a:lnTo>
                  <a:lnTo>
                    <a:pt x="0" y="0"/>
                  </a:lnTo>
                  <a:close/>
                </a:path>
              </a:pathLst>
            </a:custGeom>
            <a:blipFill>
              <a:blip xmlns:r="http://schemas.openxmlformats.org/officeDocument/2006/relationships" r:embed="rId1"/>
              <a:stretch>
                <a:fillRect l="-24144" r="-24144"/>
              </a:stretch>
            </a:blipFill>
          </p:spPr>
        </p:sp>
      </p:grpSp>
      <p:grpSp>
        <p:nvGrpSpPr>
          <p:cNvPr id="52" name="Group 6"/>
          <p:cNvGrpSpPr/>
          <p:nvPr/>
        </p:nvGrpSpPr>
        <p:grpSpPr>
          <a:xfrm rot="0">
            <a:off x="17293116" y="565634"/>
            <a:ext cx="397367" cy="28996"/>
            <a:chOff x="0" y="0"/>
            <a:chExt cx="128243" cy="9358"/>
          </a:xfrm>
        </p:grpSpPr>
        <p:sp>
          <p:nvSpPr>
            <p:cNvPr id="1048650" name="Freeform 7"/>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FFFF"/>
            </a:solidFill>
          </p:spPr>
        </p:sp>
        <p:sp>
          <p:nvSpPr>
            <p:cNvPr id="1048651" name="TextBox 8"/>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53" name="Group 9"/>
          <p:cNvGrpSpPr/>
          <p:nvPr/>
        </p:nvGrpSpPr>
        <p:grpSpPr>
          <a:xfrm rot="0">
            <a:off x="17293116" y="657737"/>
            <a:ext cx="397367" cy="28996"/>
            <a:chOff x="0" y="0"/>
            <a:chExt cx="128243" cy="9358"/>
          </a:xfrm>
        </p:grpSpPr>
        <p:sp>
          <p:nvSpPr>
            <p:cNvPr id="1048652" name="Freeform 10"/>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FFFF"/>
            </a:solidFill>
          </p:spPr>
        </p:sp>
        <p:sp>
          <p:nvSpPr>
            <p:cNvPr id="1048653" name="TextBox 11"/>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54" name="Group 12"/>
          <p:cNvGrpSpPr/>
          <p:nvPr/>
        </p:nvGrpSpPr>
        <p:grpSpPr>
          <a:xfrm rot="-5400000">
            <a:off x="17608159" y="8578459"/>
            <a:ext cx="997448" cy="362234"/>
            <a:chOff x="0" y="0"/>
            <a:chExt cx="1154854" cy="419398"/>
          </a:xfrm>
        </p:grpSpPr>
        <p:sp>
          <p:nvSpPr>
            <p:cNvPr id="1048654" name="Freeform 13"/>
            <p:cNvSpPr/>
            <p:nvPr/>
          </p:nvSpPr>
          <p:spPr>
            <a:xfrm>
              <a:off x="0" y="0"/>
              <a:ext cx="1154854" cy="419398"/>
            </a:xfrm>
            <a:custGeom>
              <a:avLst/>
              <a:ahLst/>
              <a:rect l="l" t="t" r="r" b="b"/>
              <a:pathLst>
                <a:path w="1154854" h="419398">
                  <a:moveTo>
                    <a:pt x="577427" y="0"/>
                  </a:moveTo>
                  <a:lnTo>
                    <a:pt x="1154854" y="419398"/>
                  </a:lnTo>
                  <a:lnTo>
                    <a:pt x="0" y="419398"/>
                  </a:lnTo>
                  <a:lnTo>
                    <a:pt x="577427" y="0"/>
                  </a:lnTo>
                  <a:close/>
                </a:path>
              </a:pathLst>
            </a:custGeom>
            <a:solidFill>
              <a:srgbClr val="FFFFFF"/>
            </a:solidFill>
          </p:spPr>
        </p:sp>
        <p:sp>
          <p:nvSpPr>
            <p:cNvPr id="1048655" name="TextBox 14"/>
            <p:cNvSpPr txBox="1"/>
            <p:nvPr/>
          </p:nvSpPr>
          <p:spPr>
            <a:xfrm>
              <a:off x="180446" y="118521"/>
              <a:ext cx="793962" cy="270921"/>
            </a:xfrm>
            <a:prstGeom prst="rect"/>
          </p:spPr>
          <p:txBody>
            <a:bodyPr anchor="ctr" bIns="50800" lIns="50800" rIns="50800" rtlCol="0" tIns="50800"/>
            <a:p>
              <a:pPr algn="ctr">
                <a:lnSpc>
                  <a:spcPts val="2660"/>
                </a:lnSpc>
              </a:pPr>
            </a:p>
          </p:txBody>
        </p:sp>
      </p:grpSp>
      <p:sp>
        <p:nvSpPr>
          <p:cNvPr id="1048656" name="Freeform 15"/>
          <p:cNvSpPr/>
          <p:nvPr/>
        </p:nvSpPr>
        <p:spPr>
          <a:xfrm>
            <a:off x="669189" y="527199"/>
            <a:ext cx="268543" cy="193351"/>
          </a:xfrm>
          <a:custGeom>
            <a:avLst/>
            <a:ahLst/>
            <a:rect l="l" t="t" r="r" b="b"/>
            <a:pathLst>
              <a:path w="268543" h="193351">
                <a:moveTo>
                  <a:pt x="0" y="0"/>
                </a:moveTo>
                <a:lnTo>
                  <a:pt x="268544" y="0"/>
                </a:lnTo>
                <a:lnTo>
                  <a:pt x="268544" y="193351"/>
                </a:lnTo>
                <a:lnTo>
                  <a:pt x="0" y="193351"/>
                </a:lnTo>
                <a:lnTo>
                  <a:pt x="0" y="0"/>
                </a:lnTo>
                <a:close/>
              </a:path>
            </a:pathLst>
          </a:custGeom>
          <a:blipFill>
            <a:blip xmlns:r="http://schemas.openxmlformats.org/officeDocument/2006/relationships" r:embed="rId2"/>
            <a:stretch>
              <a:fillRect/>
            </a:stretch>
          </a:blipFill>
        </p:spPr>
      </p:sp>
      <p:sp>
        <p:nvSpPr>
          <p:cNvPr id="1048657" name="Freeform 16"/>
          <p:cNvSpPr/>
          <p:nvPr/>
        </p:nvSpPr>
        <p:spPr>
          <a:xfrm flipH="1">
            <a:off x="2008773" y="2164654"/>
            <a:ext cx="2551068" cy="130297"/>
          </a:xfrm>
          <a:custGeom>
            <a:avLst/>
            <a:ahLst/>
            <a:rect l="l" t="t" r="r" b="b"/>
            <a:pathLst>
              <a:path w="2551068" h="130297">
                <a:moveTo>
                  <a:pt x="2551069" y="0"/>
                </a:moveTo>
                <a:lnTo>
                  <a:pt x="0" y="0"/>
                </a:lnTo>
                <a:lnTo>
                  <a:pt x="0" y="130297"/>
                </a:lnTo>
                <a:lnTo>
                  <a:pt x="2551069" y="130297"/>
                </a:lnTo>
                <a:lnTo>
                  <a:pt x="2551069" y="0"/>
                </a:lnTo>
                <a:close/>
              </a:path>
            </a:pathLst>
          </a:custGeom>
          <a:blipFill>
            <a:blip xmlns:r="http://schemas.openxmlformats.org/officeDocument/2006/relationships" r:embed="rId3"/>
            <a:stretch>
              <a:fillRect/>
            </a:stretch>
          </a:blipFill>
        </p:spPr>
      </p:sp>
      <p:sp>
        <p:nvSpPr>
          <p:cNvPr id="1048658" name="TextBox 17"/>
          <p:cNvSpPr txBox="1"/>
          <p:nvPr/>
        </p:nvSpPr>
        <p:spPr>
          <a:xfrm>
            <a:off x="1028700" y="498624"/>
            <a:ext cx="980073" cy="240665"/>
          </a:xfrm>
          <a:prstGeom prst="rect"/>
        </p:spPr>
        <p:txBody>
          <a:bodyPr anchor="t" bIns="0" lIns="0" rIns="0" rtlCol="0" tIns="0">
            <a:spAutoFit/>
          </a:bodyPr>
          <a:p>
            <a:pPr algn="l">
              <a:lnSpc>
                <a:spcPts val="1960"/>
              </a:lnSpc>
              <a:spcBef>
                <a:spcPct val="0"/>
              </a:spcBef>
            </a:pPr>
            <a:r>
              <a:rPr sz="1400" lang="en-US">
                <a:solidFill>
                  <a:srgbClr val="FFFFFF"/>
                </a:solidFill>
                <a:latin typeface="Anton" panose="00000500000000000000"/>
              </a:rPr>
              <a:t>SUZUKI</a:t>
            </a:r>
            <a:endParaRPr sz="1400" lang="en-US">
              <a:solidFill>
                <a:srgbClr val="FFFFFF"/>
              </a:solidFill>
              <a:latin typeface="Anton" panose="00000500000000000000"/>
            </a:endParaRPr>
          </a:p>
        </p:txBody>
      </p:sp>
      <p:sp>
        <p:nvSpPr>
          <p:cNvPr id="1048659" name="TextBox 18"/>
          <p:cNvSpPr txBox="1"/>
          <p:nvPr/>
        </p:nvSpPr>
        <p:spPr>
          <a:xfrm>
            <a:off x="15940842" y="489099"/>
            <a:ext cx="9784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Contact</a:t>
            </a:r>
            <a:endParaRPr sz="1200" lang="en-US">
              <a:solidFill>
                <a:srgbClr val="FFFFFF"/>
              </a:solidFill>
              <a:latin typeface="Times New Roman" panose="02020603050405020304"/>
            </a:endParaRPr>
          </a:p>
        </p:txBody>
      </p:sp>
      <p:sp>
        <p:nvSpPr>
          <p:cNvPr id="1048660" name="TextBox 19"/>
          <p:cNvSpPr txBox="1"/>
          <p:nvPr/>
        </p:nvSpPr>
        <p:spPr>
          <a:xfrm>
            <a:off x="14385046" y="489099"/>
            <a:ext cx="1060497"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About Us</a:t>
            </a:r>
            <a:endParaRPr sz="1200" lang="en-US">
              <a:solidFill>
                <a:srgbClr val="FFFFFF"/>
              </a:solidFill>
              <a:latin typeface="Times New Roman" panose="02020603050405020304"/>
            </a:endParaRPr>
          </a:p>
        </p:txBody>
      </p:sp>
      <p:sp>
        <p:nvSpPr>
          <p:cNvPr id="1048661" name="TextBox 20"/>
          <p:cNvSpPr txBox="1"/>
          <p:nvPr/>
        </p:nvSpPr>
        <p:spPr>
          <a:xfrm>
            <a:off x="13154289" y="489099"/>
            <a:ext cx="735456"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Service</a:t>
            </a:r>
            <a:endParaRPr sz="1200" lang="en-US">
              <a:solidFill>
                <a:srgbClr val="FFFFFF"/>
              </a:solidFill>
              <a:latin typeface="Times New Roman" panose="02020603050405020304"/>
            </a:endParaRPr>
          </a:p>
        </p:txBody>
      </p:sp>
      <p:sp>
        <p:nvSpPr>
          <p:cNvPr id="1048662" name="TextBox 21"/>
          <p:cNvSpPr txBox="1"/>
          <p:nvPr/>
        </p:nvSpPr>
        <p:spPr>
          <a:xfrm>
            <a:off x="11898530" y="489099"/>
            <a:ext cx="8097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Home</a:t>
            </a:r>
            <a:endParaRPr sz="1200" lang="en-US">
              <a:solidFill>
                <a:srgbClr val="FFFFFF"/>
              </a:solidFill>
              <a:latin typeface="Times New Roman" panose="02020603050405020304"/>
            </a:endParaRPr>
          </a:p>
        </p:txBody>
      </p:sp>
      <p:sp>
        <p:nvSpPr>
          <p:cNvPr id="1048663" name="TextBox 22"/>
          <p:cNvSpPr txBox="1"/>
          <p:nvPr/>
        </p:nvSpPr>
        <p:spPr>
          <a:xfrm>
            <a:off x="2008773" y="2287837"/>
            <a:ext cx="4603762" cy="2311400"/>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BRAND TRAITS </a:t>
            </a:r>
            <a:endParaRPr sz="6500" lang="en-US">
              <a:solidFill>
                <a:srgbClr val="FFFFFF"/>
              </a:solidFill>
              <a:latin typeface="Anton" panose="00000500000000000000"/>
            </a:endParaRPr>
          </a:p>
        </p:txBody>
      </p:sp>
      <p:sp>
        <p:nvSpPr>
          <p:cNvPr id="1048664" name="TextBox 23"/>
          <p:cNvSpPr txBox="1"/>
          <p:nvPr/>
        </p:nvSpPr>
        <p:spPr>
          <a:xfrm>
            <a:off x="937733" y="3688495"/>
            <a:ext cx="7424070" cy="4216797"/>
          </a:xfrm>
          <a:prstGeom prst="rect"/>
        </p:spPr>
        <p:txBody>
          <a:bodyPr anchor="t" bIns="0" lIns="0" rIns="0" rtlCol="0" tIns="0">
            <a:spAutoFit/>
          </a:bodyPr>
          <a:p>
            <a:pPr algn="l" indent="-318770" lvl="1" marL="637540">
              <a:lnSpc>
                <a:spcPts val="4135"/>
              </a:lnSpc>
              <a:buFont typeface="Arial" panose="020B0604020202020204"/>
              <a:buChar char="•"/>
            </a:pPr>
            <a:r>
              <a:rPr sz="2955" lang="en-US">
                <a:solidFill>
                  <a:srgbClr val="FFFFFF"/>
                </a:solidFill>
                <a:latin typeface="Times New Roman Bold" panose="02030802070405020303"/>
              </a:rPr>
              <a:t>Reliable</a:t>
            </a:r>
            <a:r>
              <a:rPr sz="2955" lang="en-US">
                <a:solidFill>
                  <a:srgbClr val="FFFFFF"/>
                </a:solidFill>
                <a:latin typeface="Times New Roman" panose="02020603050405020304"/>
              </a:rPr>
              <a:t> vehicles. </a:t>
            </a:r>
            <a:endParaRPr sz="2955" lang="en-US">
              <a:solidFill>
                <a:srgbClr val="FFFFFF"/>
              </a:solidFill>
              <a:latin typeface="Times New Roman" panose="02020603050405020304"/>
            </a:endParaRPr>
          </a:p>
          <a:p>
            <a:pPr algn="l">
              <a:lnSpc>
                <a:spcPts val="4135"/>
              </a:lnSpc>
            </a:pPr>
          </a:p>
          <a:p>
            <a:pPr algn="l" indent="-318770" lvl="1" marL="637540">
              <a:lnSpc>
                <a:spcPts val="4135"/>
              </a:lnSpc>
              <a:buFont typeface="Arial" panose="020B0604020202020204"/>
              <a:buChar char="•"/>
            </a:pPr>
            <a:r>
              <a:rPr sz="2955" lang="en-US">
                <a:solidFill>
                  <a:srgbClr val="FFFFFF"/>
                </a:solidFill>
                <a:latin typeface="Times New Roman Bold" panose="02030802070405020303"/>
              </a:rPr>
              <a:t>Affordable </a:t>
            </a:r>
            <a:r>
              <a:rPr sz="2955" lang="en-US">
                <a:solidFill>
                  <a:srgbClr val="FFFFFF"/>
                </a:solidFill>
                <a:latin typeface="Times New Roman" panose="02020603050405020304"/>
              </a:rPr>
              <a:t>solutions.</a:t>
            </a:r>
            <a:endParaRPr sz="2955" lang="en-US">
              <a:solidFill>
                <a:srgbClr val="FFFFFF"/>
              </a:solidFill>
              <a:latin typeface="Times New Roman" panose="02020603050405020304"/>
            </a:endParaRPr>
          </a:p>
          <a:p>
            <a:pPr algn="l">
              <a:lnSpc>
                <a:spcPts val="4135"/>
              </a:lnSpc>
            </a:pPr>
          </a:p>
          <a:p>
            <a:pPr algn="l" indent="-330200" lvl="1" marL="660400">
              <a:lnSpc>
                <a:spcPts val="4280"/>
              </a:lnSpc>
              <a:buFont typeface="Arial" panose="020B0604020202020204"/>
              <a:buChar char="•"/>
            </a:pPr>
            <a:r>
              <a:rPr sz="3060" lang="en-US">
                <a:solidFill>
                  <a:srgbClr val="FFFFFF"/>
                </a:solidFill>
                <a:latin typeface="Times New Roman Bold" panose="02030802070405020303"/>
              </a:rPr>
              <a:t>Innovative</a:t>
            </a:r>
            <a:r>
              <a:rPr sz="3060" lang="en-US">
                <a:solidFill>
                  <a:srgbClr val="FFFFFF"/>
                </a:solidFill>
                <a:latin typeface="Times New Roman" panose="02020603050405020304"/>
              </a:rPr>
              <a:t> technology.</a:t>
            </a:r>
            <a:endParaRPr sz="3060" lang="en-US">
              <a:solidFill>
                <a:srgbClr val="FFFFFF"/>
              </a:solidFill>
              <a:latin typeface="Times New Roman" panose="02020603050405020304"/>
            </a:endParaRPr>
          </a:p>
          <a:p>
            <a:pPr algn="l">
              <a:lnSpc>
                <a:spcPts val="4280"/>
              </a:lnSpc>
            </a:pPr>
          </a:p>
          <a:p>
            <a:pPr algn="l" indent="-330200" lvl="1" marL="660400">
              <a:lnSpc>
                <a:spcPts val="4280"/>
              </a:lnSpc>
              <a:buFont typeface="Arial" panose="020B0604020202020204"/>
              <a:buChar char="•"/>
            </a:pPr>
            <a:r>
              <a:rPr sz="3060" lang="en-US">
                <a:solidFill>
                  <a:srgbClr val="FFFFFF"/>
                </a:solidFill>
                <a:latin typeface="Times New Roman Bold" panose="02030802070405020303"/>
              </a:rPr>
              <a:t>Customer-centric</a:t>
            </a:r>
            <a:r>
              <a:rPr sz="3060" lang="en-US">
                <a:solidFill>
                  <a:srgbClr val="FFFFFF"/>
                </a:solidFill>
                <a:latin typeface="Times New Roman" panose="02020603050405020304"/>
              </a:rPr>
              <a:t> approach.</a:t>
            </a:r>
            <a:endParaRPr sz="3060" lang="en-US">
              <a:solidFill>
                <a:srgbClr val="FFFFFF"/>
              </a:solidFill>
              <a:latin typeface="Times New Roman" panose="02020603050405020304"/>
            </a:endParaRPr>
          </a:p>
          <a:p>
            <a:pPr algn="l">
              <a:lnSpc>
                <a:spcPts val="3840"/>
              </a:lnSpc>
              <a:spcBef>
                <a:spcPct val="0"/>
              </a:spcBef>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55" name=""/>
        <p:cNvGrpSpPr/>
        <p:nvPr/>
      </p:nvGrpSpPr>
      <p:grpSpPr>
        <a:xfrm>
          <a:off x="0" y="0"/>
          <a:ext cx="0" cy="0"/>
          <a:chOff x="0" y="0"/>
          <a:chExt cx="0" cy="0"/>
        </a:xfrm>
      </p:grpSpPr>
      <p:sp>
        <p:nvSpPr>
          <p:cNvPr id="1048665" name="Freeform 2"/>
          <p:cNvSpPr/>
          <p:nvPr/>
        </p:nvSpPr>
        <p:spPr>
          <a:xfrm>
            <a:off x="1028700" y="761135"/>
            <a:ext cx="16230600" cy="8793911"/>
          </a:xfrm>
          <a:custGeom>
            <a:avLst/>
            <a:ahLst/>
            <a:rect l="l" t="t" r="r" b="b"/>
            <a:pathLst>
              <a:path w="16230600" h="8793911">
                <a:moveTo>
                  <a:pt x="0" y="0"/>
                </a:moveTo>
                <a:lnTo>
                  <a:pt x="16230600" y="0"/>
                </a:lnTo>
                <a:lnTo>
                  <a:pt x="16230600" y="8793911"/>
                </a:lnTo>
                <a:lnTo>
                  <a:pt x="0" y="8793911"/>
                </a:lnTo>
                <a:lnTo>
                  <a:pt x="0" y="0"/>
                </a:lnTo>
                <a:close/>
              </a:path>
            </a:pathLst>
          </a:custGeom>
          <a:blipFill>
            <a:blip xmlns:r="http://schemas.openxmlformats.org/officeDocument/2006/relationships" r:embed="rId1"/>
            <a:stretch>
              <a:fillRect l="-2068" t="-13105" r="-2068"/>
            </a:stretch>
          </a:blipFill>
        </p:spPr>
      </p:sp>
      <p:sp>
        <p:nvSpPr>
          <p:cNvPr id="1048666" name="TextBox 3"/>
          <p:cNvSpPr txBox="1"/>
          <p:nvPr/>
        </p:nvSpPr>
        <p:spPr>
          <a:xfrm>
            <a:off x="1788657" y="1082042"/>
            <a:ext cx="14283607" cy="6090921"/>
          </a:xfrm>
          <a:prstGeom prst="rect"/>
        </p:spPr>
        <p:txBody>
          <a:bodyPr anchor="t" bIns="0" lIns="0" rIns="0" rtlCol="0" tIns="0">
            <a:spAutoFit/>
          </a:bodyPr>
          <a:p>
            <a:pPr algn="ctr">
              <a:lnSpc>
                <a:spcPts val="7150"/>
              </a:lnSpc>
            </a:pPr>
            <a:r>
              <a:rPr sz="5105" lang="en-US">
                <a:solidFill>
                  <a:srgbClr val="000000"/>
                </a:solidFill>
                <a:latin typeface="Times New Roman Bold" panose="02030802070405020303"/>
              </a:rPr>
              <a:t>Marketing Philosophy</a:t>
            </a:r>
            <a:endParaRPr sz="5105" lang="en-US">
              <a:solidFill>
                <a:srgbClr val="000000"/>
              </a:solidFill>
              <a:latin typeface="Times New Roman Bold" panose="02030802070405020303"/>
            </a:endParaRPr>
          </a:p>
          <a:p>
            <a:pPr algn="ctr">
              <a:lnSpc>
                <a:spcPts val="7150"/>
              </a:lnSpc>
            </a:pPr>
          </a:p>
          <a:p>
            <a:pPr algn="l" indent="-432435" lvl="1" marL="864870">
              <a:lnSpc>
                <a:spcPts val="5610"/>
              </a:lnSpc>
              <a:buFont typeface="Arial" panose="020B0604020202020204"/>
              <a:buChar char="•"/>
            </a:pPr>
            <a:r>
              <a:rPr sz="4005" lang="en-US">
                <a:solidFill>
                  <a:srgbClr val="000000"/>
                </a:solidFill>
                <a:latin typeface="Times New Roman" panose="02020603050405020304"/>
              </a:rPr>
              <a:t>Customer-centric approach</a:t>
            </a:r>
            <a:endParaRPr sz="4005" lang="en-US">
              <a:solidFill>
                <a:srgbClr val="000000"/>
              </a:solidFill>
              <a:latin typeface="Times New Roman" panose="02020603050405020304"/>
            </a:endParaRPr>
          </a:p>
          <a:p>
            <a:pPr algn="l" indent="-432435" lvl="1" marL="864870">
              <a:lnSpc>
                <a:spcPts val="5610"/>
              </a:lnSpc>
              <a:buFont typeface="Arial" panose="020B0604020202020204"/>
              <a:buChar char="•"/>
            </a:pPr>
            <a:r>
              <a:rPr sz="4005" lang="en-US">
                <a:solidFill>
                  <a:srgbClr val="000000"/>
                </a:solidFill>
                <a:latin typeface="Times New Roman" panose="02020603050405020304"/>
              </a:rPr>
              <a:t>Focus on quality and value</a:t>
            </a:r>
            <a:endParaRPr sz="4005" lang="en-US">
              <a:solidFill>
                <a:srgbClr val="000000"/>
              </a:solidFill>
              <a:latin typeface="Times New Roman" panose="02020603050405020304"/>
            </a:endParaRPr>
          </a:p>
          <a:p>
            <a:pPr algn="ctr">
              <a:lnSpc>
                <a:spcPts val="5610"/>
              </a:lnSpc>
            </a:pPr>
          </a:p>
          <a:p>
            <a:pPr algn="ctr">
              <a:lnSpc>
                <a:spcPts val="5610"/>
              </a:lnSpc>
            </a:pPr>
          </a:p>
          <a:p>
            <a:pPr algn="ctr">
              <a:lnSpc>
                <a:spcPts val="5610"/>
              </a:lnSpc>
            </a:pPr>
          </a:p>
          <a:p>
            <a:pPr algn="ctr">
              <a:lnSpc>
                <a:spcPts val="5610"/>
              </a:lnSpc>
              <a:spcBef>
                <a:spcPct val="0"/>
              </a:spcBef>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56" name=""/>
        <p:cNvGrpSpPr/>
        <p:nvPr/>
      </p:nvGrpSpPr>
      <p:grpSpPr>
        <a:xfrm>
          <a:off x="0" y="0"/>
          <a:ext cx="0" cy="0"/>
          <a:chOff x="0" y="0"/>
          <a:chExt cx="0" cy="0"/>
        </a:xfrm>
      </p:grpSpPr>
      <p:grpSp>
        <p:nvGrpSpPr>
          <p:cNvPr id="57" name="Group 2"/>
          <p:cNvGrpSpPr/>
          <p:nvPr/>
        </p:nvGrpSpPr>
        <p:grpSpPr>
          <a:xfrm rot="0">
            <a:off x="17293116" y="565634"/>
            <a:ext cx="397367" cy="28996"/>
            <a:chOff x="0" y="0"/>
            <a:chExt cx="128243" cy="9358"/>
          </a:xfrm>
        </p:grpSpPr>
        <p:sp>
          <p:nvSpPr>
            <p:cNvPr id="1048667" name="Freeform 3"/>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668" name="TextBox 4"/>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58" name="Group 5"/>
          <p:cNvGrpSpPr/>
          <p:nvPr/>
        </p:nvGrpSpPr>
        <p:grpSpPr>
          <a:xfrm rot="0">
            <a:off x="17293116" y="657737"/>
            <a:ext cx="397367" cy="28996"/>
            <a:chOff x="0" y="0"/>
            <a:chExt cx="128243" cy="9358"/>
          </a:xfrm>
        </p:grpSpPr>
        <p:sp>
          <p:nvSpPr>
            <p:cNvPr id="1048669" name="Freeform 6"/>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670" name="TextBox 7"/>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59" name="Group 8"/>
          <p:cNvGrpSpPr>
            <a:grpSpLocks noChangeAspect="1"/>
          </p:cNvGrpSpPr>
          <p:nvPr/>
        </p:nvGrpSpPr>
        <p:grpSpPr>
          <a:xfrm rot="0">
            <a:off x="10948356" y="1181100"/>
            <a:ext cx="7501569" cy="8400258"/>
            <a:chOff x="0" y="0"/>
            <a:chExt cx="6350000" cy="7110730"/>
          </a:xfrm>
        </p:grpSpPr>
        <p:sp>
          <p:nvSpPr>
            <p:cNvPr id="1048671" name="Freeform 9"/>
            <p:cNvSpPr/>
            <p:nvPr/>
          </p:nvSpPr>
          <p:spPr>
            <a:xfrm>
              <a:off x="0" y="0"/>
              <a:ext cx="6350000" cy="7110730"/>
            </a:xfrm>
            <a:custGeom>
              <a:avLst/>
              <a:ahLst/>
              <a:rect l="l" t="t" r="r" b="b"/>
              <a:pathLst>
                <a:path w="6350000" h="7110730">
                  <a:moveTo>
                    <a:pt x="6350000" y="4700270"/>
                  </a:moveTo>
                  <a:lnTo>
                    <a:pt x="0" y="7110730"/>
                  </a:lnTo>
                  <a:lnTo>
                    <a:pt x="0" y="2410460"/>
                  </a:lnTo>
                  <a:lnTo>
                    <a:pt x="6350000" y="0"/>
                  </a:lnTo>
                  <a:close/>
                </a:path>
              </a:pathLst>
            </a:custGeom>
            <a:solidFill>
              <a:srgbClr val="FF3600"/>
            </a:solidFill>
            <a:ln w="12700">
              <a:solidFill>
                <a:srgbClr val="000000"/>
              </a:solidFill>
            </a:ln>
          </p:spPr>
        </p:sp>
      </p:grpSp>
      <p:grpSp>
        <p:nvGrpSpPr>
          <p:cNvPr id="60" name="Group 10"/>
          <p:cNvGrpSpPr>
            <a:grpSpLocks noChangeAspect="1"/>
          </p:cNvGrpSpPr>
          <p:nvPr/>
        </p:nvGrpSpPr>
        <p:grpSpPr>
          <a:xfrm rot="0">
            <a:off x="10938831" y="1028700"/>
            <a:ext cx="7349169" cy="8229600"/>
            <a:chOff x="0" y="0"/>
            <a:chExt cx="6350000" cy="7110730"/>
          </a:xfrm>
        </p:grpSpPr>
        <p:sp>
          <p:nvSpPr>
            <p:cNvPr id="1048672" name="Freeform 11"/>
            <p:cNvSpPr/>
            <p:nvPr/>
          </p:nvSpPr>
          <p:spPr>
            <a:xfrm>
              <a:off x="0" y="0"/>
              <a:ext cx="6350000" cy="7110730"/>
            </a:xfrm>
            <a:custGeom>
              <a:avLst/>
              <a:ahLst/>
              <a:rect l="l" t="t" r="r" b="b"/>
              <a:pathLst>
                <a:path w="6350000" h="7110730">
                  <a:moveTo>
                    <a:pt x="6350000" y="4700270"/>
                  </a:moveTo>
                  <a:lnTo>
                    <a:pt x="0" y="7110730"/>
                  </a:lnTo>
                  <a:lnTo>
                    <a:pt x="0" y="2410460"/>
                  </a:lnTo>
                  <a:lnTo>
                    <a:pt x="6350000" y="0"/>
                  </a:lnTo>
                  <a:close/>
                </a:path>
              </a:pathLst>
            </a:custGeom>
            <a:blipFill>
              <a:blip xmlns:r="http://schemas.openxmlformats.org/officeDocument/2006/relationships" r:embed="rId1"/>
              <a:stretch>
                <a:fillRect l="-62997" r="-36078"/>
              </a:stretch>
            </a:blipFill>
          </p:spPr>
        </p:sp>
      </p:grpSp>
      <p:grpSp>
        <p:nvGrpSpPr>
          <p:cNvPr id="61" name="Group 12"/>
          <p:cNvGrpSpPr>
            <a:grpSpLocks noChangeAspect="1"/>
          </p:cNvGrpSpPr>
          <p:nvPr/>
        </p:nvGrpSpPr>
        <p:grpSpPr>
          <a:xfrm rot="0">
            <a:off x="7724819" y="1181100"/>
            <a:ext cx="5246166" cy="5874657"/>
            <a:chOff x="0" y="0"/>
            <a:chExt cx="6350000" cy="7110730"/>
          </a:xfrm>
        </p:grpSpPr>
        <p:sp>
          <p:nvSpPr>
            <p:cNvPr id="1048673" name="Freeform 13"/>
            <p:cNvSpPr/>
            <p:nvPr/>
          </p:nvSpPr>
          <p:spPr>
            <a:xfrm>
              <a:off x="0" y="0"/>
              <a:ext cx="6350000" cy="7110730"/>
            </a:xfrm>
            <a:custGeom>
              <a:avLst/>
              <a:ahLst/>
              <a:rect l="l" t="t" r="r" b="b"/>
              <a:pathLst>
                <a:path w="6350000" h="7110730">
                  <a:moveTo>
                    <a:pt x="6350000" y="4700270"/>
                  </a:moveTo>
                  <a:lnTo>
                    <a:pt x="0" y="7110730"/>
                  </a:lnTo>
                  <a:lnTo>
                    <a:pt x="0" y="2410460"/>
                  </a:lnTo>
                  <a:lnTo>
                    <a:pt x="6350000" y="0"/>
                  </a:lnTo>
                  <a:close/>
                </a:path>
              </a:pathLst>
            </a:custGeom>
            <a:solidFill>
              <a:srgbClr val="151924"/>
            </a:solidFill>
            <a:ln w="12700">
              <a:solidFill>
                <a:srgbClr val="000000"/>
              </a:solidFill>
            </a:ln>
          </p:spPr>
        </p:sp>
      </p:grpSp>
      <p:grpSp>
        <p:nvGrpSpPr>
          <p:cNvPr id="62" name="Group 14"/>
          <p:cNvGrpSpPr/>
          <p:nvPr/>
        </p:nvGrpSpPr>
        <p:grpSpPr>
          <a:xfrm rot="-5400000">
            <a:off x="17608159" y="8578459"/>
            <a:ext cx="997448" cy="362234"/>
            <a:chOff x="0" y="0"/>
            <a:chExt cx="1154854" cy="419398"/>
          </a:xfrm>
        </p:grpSpPr>
        <p:sp>
          <p:nvSpPr>
            <p:cNvPr id="1048674" name="Freeform 15"/>
            <p:cNvSpPr/>
            <p:nvPr/>
          </p:nvSpPr>
          <p:spPr>
            <a:xfrm>
              <a:off x="0" y="0"/>
              <a:ext cx="1154854" cy="419398"/>
            </a:xfrm>
            <a:custGeom>
              <a:avLst/>
              <a:ahLst/>
              <a:rect l="l" t="t" r="r" b="b"/>
              <a:pathLst>
                <a:path w="1154854" h="419398">
                  <a:moveTo>
                    <a:pt x="577427" y="0"/>
                  </a:moveTo>
                  <a:lnTo>
                    <a:pt x="1154854" y="419398"/>
                  </a:lnTo>
                  <a:lnTo>
                    <a:pt x="0" y="419398"/>
                  </a:lnTo>
                  <a:lnTo>
                    <a:pt x="577427" y="0"/>
                  </a:lnTo>
                  <a:close/>
                </a:path>
              </a:pathLst>
            </a:custGeom>
            <a:solidFill>
              <a:srgbClr val="FF3600"/>
            </a:solidFill>
          </p:spPr>
        </p:sp>
        <p:sp>
          <p:nvSpPr>
            <p:cNvPr id="1048675" name="TextBox 16"/>
            <p:cNvSpPr txBox="1"/>
            <p:nvPr/>
          </p:nvSpPr>
          <p:spPr>
            <a:xfrm>
              <a:off x="180446" y="118521"/>
              <a:ext cx="793962" cy="270921"/>
            </a:xfrm>
            <a:prstGeom prst="rect"/>
          </p:spPr>
          <p:txBody>
            <a:bodyPr anchor="ctr" bIns="50800" lIns="50800" rIns="50800" rtlCol="0" tIns="50800"/>
            <a:p>
              <a:pPr algn="ctr">
                <a:lnSpc>
                  <a:spcPts val="2660"/>
                </a:lnSpc>
              </a:pPr>
            </a:p>
          </p:txBody>
        </p:sp>
      </p:grpSp>
      <p:sp>
        <p:nvSpPr>
          <p:cNvPr id="1048676" name="Freeform 17"/>
          <p:cNvSpPr/>
          <p:nvPr/>
        </p:nvSpPr>
        <p:spPr>
          <a:xfrm>
            <a:off x="669189" y="527199"/>
            <a:ext cx="268543" cy="193351"/>
          </a:xfrm>
          <a:custGeom>
            <a:avLst/>
            <a:ahLst/>
            <a:rect l="l" t="t" r="r" b="b"/>
            <a:pathLst>
              <a:path w="268543" h="193351">
                <a:moveTo>
                  <a:pt x="0" y="0"/>
                </a:moveTo>
                <a:lnTo>
                  <a:pt x="268544" y="0"/>
                </a:lnTo>
                <a:lnTo>
                  <a:pt x="268544" y="193351"/>
                </a:lnTo>
                <a:lnTo>
                  <a:pt x="0" y="193351"/>
                </a:lnTo>
                <a:lnTo>
                  <a:pt x="0" y="0"/>
                </a:lnTo>
                <a:close/>
              </a:path>
            </a:pathLst>
          </a:custGeom>
          <a:blipFill>
            <a:blip xmlns:r="http://schemas.openxmlformats.org/officeDocument/2006/relationships" r:embed="rId2"/>
            <a:stretch>
              <a:fillRect/>
            </a:stretch>
          </a:blipFill>
        </p:spPr>
      </p:sp>
      <p:grpSp>
        <p:nvGrpSpPr>
          <p:cNvPr id="63" name="Group 18"/>
          <p:cNvGrpSpPr>
            <a:grpSpLocks noChangeAspect="1"/>
          </p:cNvGrpSpPr>
          <p:nvPr/>
        </p:nvGrpSpPr>
        <p:grpSpPr>
          <a:xfrm rot="0">
            <a:off x="7572419" y="1028700"/>
            <a:ext cx="5246166" cy="5874657"/>
            <a:chOff x="0" y="0"/>
            <a:chExt cx="6350000" cy="7110730"/>
          </a:xfrm>
        </p:grpSpPr>
        <p:sp>
          <p:nvSpPr>
            <p:cNvPr id="1048677" name="Freeform 19"/>
            <p:cNvSpPr/>
            <p:nvPr/>
          </p:nvSpPr>
          <p:spPr>
            <a:xfrm>
              <a:off x="0" y="0"/>
              <a:ext cx="6350000" cy="7110730"/>
            </a:xfrm>
            <a:custGeom>
              <a:avLst/>
              <a:ahLst/>
              <a:rect l="l" t="t" r="r" b="b"/>
              <a:pathLst>
                <a:path w="6350000" h="7110730">
                  <a:moveTo>
                    <a:pt x="6350000" y="4700270"/>
                  </a:moveTo>
                  <a:lnTo>
                    <a:pt x="0" y="7110730"/>
                  </a:lnTo>
                  <a:lnTo>
                    <a:pt x="0" y="2410460"/>
                  </a:lnTo>
                  <a:lnTo>
                    <a:pt x="6350000" y="0"/>
                  </a:lnTo>
                  <a:close/>
                </a:path>
              </a:pathLst>
            </a:custGeom>
            <a:blipFill>
              <a:blip xmlns:r="http://schemas.openxmlformats.org/officeDocument/2006/relationships" r:embed="rId3"/>
              <a:stretch>
                <a:fillRect l="-49537" r="-49537"/>
              </a:stretch>
            </a:blipFill>
          </p:spPr>
        </p:sp>
      </p:grpSp>
      <p:sp>
        <p:nvSpPr>
          <p:cNvPr id="1048678" name="Freeform 20"/>
          <p:cNvSpPr/>
          <p:nvPr/>
        </p:nvSpPr>
        <p:spPr>
          <a:xfrm flipH="1">
            <a:off x="2008773" y="2365576"/>
            <a:ext cx="2551068" cy="130297"/>
          </a:xfrm>
          <a:custGeom>
            <a:avLst/>
            <a:ahLst/>
            <a:rect l="l" t="t" r="r" b="b"/>
            <a:pathLst>
              <a:path w="2551068" h="130297">
                <a:moveTo>
                  <a:pt x="2551069" y="0"/>
                </a:moveTo>
                <a:lnTo>
                  <a:pt x="0" y="0"/>
                </a:lnTo>
                <a:lnTo>
                  <a:pt x="0" y="130298"/>
                </a:lnTo>
                <a:lnTo>
                  <a:pt x="2551069" y="130298"/>
                </a:lnTo>
                <a:lnTo>
                  <a:pt x="2551069" y="0"/>
                </a:lnTo>
                <a:close/>
              </a:path>
            </a:pathLst>
          </a:custGeom>
          <a:blipFill>
            <a:blip xmlns:r="http://schemas.openxmlformats.org/officeDocument/2006/relationships" r:embed="rId4"/>
            <a:stretch>
              <a:fillRect/>
            </a:stretch>
          </a:blipFill>
        </p:spPr>
      </p:sp>
      <p:sp>
        <p:nvSpPr>
          <p:cNvPr id="1048679" name="TextBox 21"/>
          <p:cNvSpPr txBox="1"/>
          <p:nvPr/>
        </p:nvSpPr>
        <p:spPr>
          <a:xfrm>
            <a:off x="1028700" y="498624"/>
            <a:ext cx="980073" cy="240665"/>
          </a:xfrm>
          <a:prstGeom prst="rect"/>
        </p:spPr>
        <p:txBody>
          <a:bodyPr anchor="t" bIns="0" lIns="0" rIns="0" rtlCol="0" tIns="0">
            <a:spAutoFit/>
          </a:bodyPr>
          <a:p>
            <a:pPr algn="l">
              <a:lnSpc>
                <a:spcPts val="1960"/>
              </a:lnSpc>
              <a:spcBef>
                <a:spcPct val="0"/>
              </a:spcBef>
            </a:pPr>
            <a:r>
              <a:rPr sz="1400" lang="en-US">
                <a:solidFill>
                  <a:srgbClr val="FFFFFF"/>
                </a:solidFill>
                <a:latin typeface="Anton" panose="00000500000000000000"/>
              </a:rPr>
              <a:t>SUZUKI</a:t>
            </a:r>
            <a:endParaRPr sz="1400" lang="en-US">
              <a:solidFill>
                <a:srgbClr val="FFFFFF"/>
              </a:solidFill>
              <a:latin typeface="Anton" panose="00000500000000000000"/>
            </a:endParaRPr>
          </a:p>
        </p:txBody>
      </p:sp>
      <p:sp>
        <p:nvSpPr>
          <p:cNvPr id="1048680" name="TextBox 22"/>
          <p:cNvSpPr txBox="1"/>
          <p:nvPr/>
        </p:nvSpPr>
        <p:spPr>
          <a:xfrm>
            <a:off x="1518737" y="2689613"/>
            <a:ext cx="6536205" cy="2311399"/>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PRODUCT INDUSTRY</a:t>
            </a:r>
            <a:endParaRPr sz="6500" lang="en-US">
              <a:solidFill>
                <a:srgbClr val="FFFFFF"/>
              </a:solidFill>
              <a:latin typeface="Anton" panose="00000500000000000000"/>
            </a:endParaRPr>
          </a:p>
        </p:txBody>
      </p:sp>
      <p:sp>
        <p:nvSpPr>
          <p:cNvPr id="1048681" name="TextBox 23"/>
          <p:cNvSpPr txBox="1"/>
          <p:nvPr/>
        </p:nvSpPr>
        <p:spPr>
          <a:xfrm>
            <a:off x="937733" y="3394301"/>
            <a:ext cx="6631161" cy="5365275"/>
          </a:xfrm>
          <a:prstGeom prst="rect"/>
        </p:spPr>
        <p:txBody>
          <a:bodyPr anchor="t" bIns="0" lIns="0" rIns="0" rtlCol="0" tIns="0">
            <a:spAutoFit/>
          </a:bodyPr>
          <a:p>
            <a:pPr algn="l">
              <a:lnSpc>
                <a:spcPts val="4690"/>
              </a:lnSpc>
            </a:pPr>
          </a:p>
          <a:p>
            <a:pPr algn="l" indent="-361315" lvl="1" marL="723265">
              <a:lnSpc>
                <a:spcPts val="4690"/>
              </a:lnSpc>
              <a:buFont typeface="Arial" panose="020B0604020202020204"/>
              <a:buChar char="•"/>
            </a:pPr>
            <a:r>
              <a:rPr sz="3350" lang="en-US">
                <a:solidFill>
                  <a:srgbClr val="FFFFFF"/>
                </a:solidFill>
                <a:latin typeface="Times New Roman" panose="02020603050405020304"/>
              </a:rPr>
              <a:t>Main Products</a:t>
            </a:r>
            <a:endParaRPr sz="3350" lang="en-US">
              <a:solidFill>
                <a:srgbClr val="FFFFFF"/>
              </a:solidFill>
              <a:latin typeface="Times New Roman" panose="02020603050405020304"/>
            </a:endParaRPr>
          </a:p>
          <a:p>
            <a:pPr algn="l">
              <a:lnSpc>
                <a:spcPts val="4690"/>
              </a:lnSpc>
            </a:pPr>
          </a:p>
          <a:p>
            <a:pPr algn="l" indent="-481965" lvl="2" marL="1445895">
              <a:lnSpc>
                <a:spcPts val="4690"/>
              </a:lnSpc>
              <a:buFont typeface="Arial" panose="020B0604020202020204"/>
              <a:buChar char="⚬"/>
            </a:pPr>
            <a:r>
              <a:rPr sz="3350" lang="en-US">
                <a:solidFill>
                  <a:srgbClr val="FFFFFF"/>
                </a:solidFill>
                <a:latin typeface="Times New Roman" panose="02020603050405020304"/>
              </a:rPr>
              <a:t>Automobiles: Cars and motorcycles</a:t>
            </a:r>
            <a:endParaRPr sz="3350" lang="en-US">
              <a:solidFill>
                <a:srgbClr val="FFFFFF"/>
              </a:solidFill>
              <a:latin typeface="Times New Roman" panose="02020603050405020304"/>
            </a:endParaRPr>
          </a:p>
          <a:p>
            <a:pPr algn="l" indent="-481965" lvl="2" marL="1445895">
              <a:lnSpc>
                <a:spcPts val="4690"/>
              </a:lnSpc>
              <a:buFont typeface="Arial" panose="020B0604020202020204"/>
              <a:buChar char="⚬"/>
            </a:pPr>
            <a:r>
              <a:rPr sz="3350" lang="en-US">
                <a:solidFill>
                  <a:srgbClr val="FFFFFF"/>
                </a:solidFill>
                <a:latin typeface="Times New Roman" panose="02020603050405020304"/>
              </a:rPr>
              <a:t>Associated Services: Maintenance and spare parts</a:t>
            </a:r>
            <a:endParaRPr sz="3350" lang="en-US">
              <a:solidFill>
                <a:srgbClr val="FFFFFF"/>
              </a:solidFill>
              <a:latin typeface="Times New Roman" panose="02020603050405020304"/>
            </a:endParaRPr>
          </a:p>
          <a:p>
            <a:pPr algn="l">
              <a:lnSpc>
                <a:spcPts val="4690"/>
              </a:lnSpc>
              <a:spcBef>
                <a:spcPct val="0"/>
              </a:spcBef>
            </a:pPr>
          </a:p>
        </p:txBody>
      </p:sp>
      <p:sp>
        <p:nvSpPr>
          <p:cNvPr id="1048682" name="TextBox 24"/>
          <p:cNvSpPr txBox="1"/>
          <p:nvPr/>
        </p:nvSpPr>
        <p:spPr>
          <a:xfrm>
            <a:off x="15940842" y="489099"/>
            <a:ext cx="9784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Contact</a:t>
            </a:r>
            <a:endParaRPr sz="1200" lang="en-US">
              <a:solidFill>
                <a:srgbClr val="FFFFFF"/>
              </a:solidFill>
              <a:latin typeface="Times New Roman" panose="02020603050405020304"/>
            </a:endParaRPr>
          </a:p>
        </p:txBody>
      </p:sp>
      <p:sp>
        <p:nvSpPr>
          <p:cNvPr id="1048683" name="TextBox 25"/>
          <p:cNvSpPr txBox="1"/>
          <p:nvPr/>
        </p:nvSpPr>
        <p:spPr>
          <a:xfrm>
            <a:off x="14385046" y="489099"/>
            <a:ext cx="1060497"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About Us</a:t>
            </a:r>
            <a:endParaRPr sz="1200" lang="en-US">
              <a:solidFill>
                <a:srgbClr val="FFFFFF"/>
              </a:solidFill>
              <a:latin typeface="Times New Roman" panose="02020603050405020304"/>
            </a:endParaRPr>
          </a:p>
        </p:txBody>
      </p:sp>
      <p:sp>
        <p:nvSpPr>
          <p:cNvPr id="1048684" name="TextBox 26"/>
          <p:cNvSpPr txBox="1"/>
          <p:nvPr/>
        </p:nvSpPr>
        <p:spPr>
          <a:xfrm>
            <a:off x="13154289" y="489099"/>
            <a:ext cx="735456"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Service</a:t>
            </a:r>
            <a:endParaRPr sz="1200" lang="en-US">
              <a:solidFill>
                <a:srgbClr val="FFFFFF"/>
              </a:solidFill>
              <a:latin typeface="Times New Roman" panose="02020603050405020304"/>
            </a:endParaRPr>
          </a:p>
        </p:txBody>
      </p:sp>
      <p:sp>
        <p:nvSpPr>
          <p:cNvPr id="1048685" name="TextBox 27"/>
          <p:cNvSpPr txBox="1"/>
          <p:nvPr/>
        </p:nvSpPr>
        <p:spPr>
          <a:xfrm>
            <a:off x="11898530" y="489099"/>
            <a:ext cx="8097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Home</a:t>
            </a:r>
            <a:endParaRPr sz="1200" lang="en-US">
              <a:solidFill>
                <a:srgbClr val="FFFFFF"/>
              </a:solidFill>
              <a:latin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64" name=""/>
        <p:cNvGrpSpPr/>
        <p:nvPr/>
      </p:nvGrpSpPr>
      <p:grpSpPr>
        <a:xfrm>
          <a:off x="0" y="0"/>
          <a:ext cx="0" cy="0"/>
          <a:chOff x="0" y="0"/>
          <a:chExt cx="0" cy="0"/>
        </a:xfrm>
      </p:grpSpPr>
      <p:grpSp>
        <p:nvGrpSpPr>
          <p:cNvPr id="65" name="Group 2"/>
          <p:cNvGrpSpPr/>
          <p:nvPr/>
        </p:nvGrpSpPr>
        <p:grpSpPr>
          <a:xfrm rot="0">
            <a:off x="17293116" y="565634"/>
            <a:ext cx="397367" cy="28996"/>
            <a:chOff x="0" y="0"/>
            <a:chExt cx="128243" cy="9358"/>
          </a:xfrm>
        </p:grpSpPr>
        <p:sp>
          <p:nvSpPr>
            <p:cNvPr id="1048686" name="Freeform 3"/>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687" name="TextBox 4"/>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66" name="Group 5"/>
          <p:cNvGrpSpPr/>
          <p:nvPr/>
        </p:nvGrpSpPr>
        <p:grpSpPr>
          <a:xfrm rot="0">
            <a:off x="17293116" y="657737"/>
            <a:ext cx="397367" cy="28996"/>
            <a:chOff x="0" y="0"/>
            <a:chExt cx="128243" cy="9358"/>
          </a:xfrm>
        </p:grpSpPr>
        <p:sp>
          <p:nvSpPr>
            <p:cNvPr id="1048688" name="Freeform 6"/>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689" name="TextBox 7"/>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67" name="Group 8"/>
          <p:cNvGrpSpPr/>
          <p:nvPr/>
        </p:nvGrpSpPr>
        <p:grpSpPr>
          <a:xfrm rot="-5400000">
            <a:off x="17608159" y="8578459"/>
            <a:ext cx="997448" cy="362234"/>
            <a:chOff x="0" y="0"/>
            <a:chExt cx="1154854" cy="419398"/>
          </a:xfrm>
        </p:grpSpPr>
        <p:sp>
          <p:nvSpPr>
            <p:cNvPr id="1048690" name="Freeform 9"/>
            <p:cNvSpPr/>
            <p:nvPr/>
          </p:nvSpPr>
          <p:spPr>
            <a:xfrm>
              <a:off x="0" y="0"/>
              <a:ext cx="1154854" cy="419398"/>
            </a:xfrm>
            <a:custGeom>
              <a:avLst/>
              <a:ahLst/>
              <a:rect l="l" t="t" r="r" b="b"/>
              <a:pathLst>
                <a:path w="1154854" h="419398">
                  <a:moveTo>
                    <a:pt x="577427" y="0"/>
                  </a:moveTo>
                  <a:lnTo>
                    <a:pt x="1154854" y="419398"/>
                  </a:lnTo>
                  <a:lnTo>
                    <a:pt x="0" y="419398"/>
                  </a:lnTo>
                  <a:lnTo>
                    <a:pt x="577427" y="0"/>
                  </a:lnTo>
                  <a:close/>
                </a:path>
              </a:pathLst>
            </a:custGeom>
            <a:solidFill>
              <a:srgbClr val="FF3600"/>
            </a:solidFill>
          </p:spPr>
        </p:sp>
        <p:sp>
          <p:nvSpPr>
            <p:cNvPr id="1048691" name="TextBox 10"/>
            <p:cNvSpPr txBox="1"/>
            <p:nvPr/>
          </p:nvSpPr>
          <p:spPr>
            <a:xfrm>
              <a:off x="180446" y="118521"/>
              <a:ext cx="793962" cy="270921"/>
            </a:xfrm>
            <a:prstGeom prst="rect"/>
          </p:spPr>
          <p:txBody>
            <a:bodyPr anchor="ctr" bIns="50800" lIns="50800" rIns="50800" rtlCol="0" tIns="50800"/>
            <a:p>
              <a:pPr algn="ctr">
                <a:lnSpc>
                  <a:spcPts val="2660"/>
                </a:lnSpc>
              </a:pPr>
            </a:p>
          </p:txBody>
        </p:sp>
      </p:grpSp>
      <p:sp>
        <p:nvSpPr>
          <p:cNvPr id="1048692" name="Freeform 11"/>
          <p:cNvSpPr/>
          <p:nvPr/>
        </p:nvSpPr>
        <p:spPr>
          <a:xfrm>
            <a:off x="669189" y="527199"/>
            <a:ext cx="268543" cy="193351"/>
          </a:xfrm>
          <a:custGeom>
            <a:avLst/>
            <a:ahLst/>
            <a:rect l="l" t="t" r="r" b="b"/>
            <a:pathLst>
              <a:path w="268543" h="193351">
                <a:moveTo>
                  <a:pt x="0" y="0"/>
                </a:moveTo>
                <a:lnTo>
                  <a:pt x="268544" y="0"/>
                </a:lnTo>
                <a:lnTo>
                  <a:pt x="268544" y="193351"/>
                </a:lnTo>
                <a:lnTo>
                  <a:pt x="0" y="193351"/>
                </a:lnTo>
                <a:lnTo>
                  <a:pt x="0" y="0"/>
                </a:lnTo>
                <a:close/>
              </a:path>
            </a:pathLst>
          </a:custGeom>
          <a:blipFill>
            <a:blip xmlns:r="http://schemas.openxmlformats.org/officeDocument/2006/relationships" r:embed="rId1"/>
            <a:stretch>
              <a:fillRect/>
            </a:stretch>
          </a:blipFill>
        </p:spPr>
      </p:sp>
      <p:sp>
        <p:nvSpPr>
          <p:cNvPr id="1048693" name="TextBox 12"/>
          <p:cNvSpPr txBox="1"/>
          <p:nvPr/>
        </p:nvSpPr>
        <p:spPr>
          <a:xfrm>
            <a:off x="1028700" y="498624"/>
            <a:ext cx="980073" cy="240665"/>
          </a:xfrm>
          <a:prstGeom prst="rect"/>
        </p:spPr>
        <p:txBody>
          <a:bodyPr anchor="t" bIns="0" lIns="0" rIns="0" rtlCol="0" tIns="0">
            <a:spAutoFit/>
          </a:bodyPr>
          <a:p>
            <a:pPr algn="l">
              <a:lnSpc>
                <a:spcPts val="1960"/>
              </a:lnSpc>
              <a:spcBef>
                <a:spcPct val="0"/>
              </a:spcBef>
            </a:pPr>
            <a:r>
              <a:rPr sz="1400" lang="en-US">
                <a:solidFill>
                  <a:srgbClr val="FFFFFF"/>
                </a:solidFill>
                <a:latin typeface="Anton" panose="00000500000000000000"/>
              </a:rPr>
              <a:t>SUZUKI</a:t>
            </a:r>
            <a:endParaRPr sz="1400" lang="en-US">
              <a:solidFill>
                <a:srgbClr val="FFFFFF"/>
              </a:solidFill>
              <a:latin typeface="Anton" panose="00000500000000000000"/>
            </a:endParaRPr>
          </a:p>
        </p:txBody>
      </p:sp>
      <p:sp>
        <p:nvSpPr>
          <p:cNvPr id="1048694" name="TextBox 13"/>
          <p:cNvSpPr txBox="1"/>
          <p:nvPr/>
        </p:nvSpPr>
        <p:spPr>
          <a:xfrm>
            <a:off x="15940842" y="489099"/>
            <a:ext cx="9784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Contact</a:t>
            </a:r>
            <a:endParaRPr sz="1200" lang="en-US">
              <a:solidFill>
                <a:srgbClr val="FFFFFF"/>
              </a:solidFill>
              <a:latin typeface="Times New Roman" panose="02020603050405020304"/>
            </a:endParaRPr>
          </a:p>
        </p:txBody>
      </p:sp>
      <p:sp>
        <p:nvSpPr>
          <p:cNvPr id="1048695" name="TextBox 14"/>
          <p:cNvSpPr txBox="1"/>
          <p:nvPr/>
        </p:nvSpPr>
        <p:spPr>
          <a:xfrm>
            <a:off x="14385046" y="489099"/>
            <a:ext cx="1060497"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About Us</a:t>
            </a:r>
            <a:endParaRPr sz="1200" lang="en-US">
              <a:solidFill>
                <a:srgbClr val="FFFFFF"/>
              </a:solidFill>
              <a:latin typeface="Times New Roman" panose="02020603050405020304"/>
            </a:endParaRPr>
          </a:p>
        </p:txBody>
      </p:sp>
      <p:sp>
        <p:nvSpPr>
          <p:cNvPr id="1048696" name="TextBox 15"/>
          <p:cNvSpPr txBox="1"/>
          <p:nvPr/>
        </p:nvSpPr>
        <p:spPr>
          <a:xfrm>
            <a:off x="13154289" y="489099"/>
            <a:ext cx="735456"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Service</a:t>
            </a:r>
            <a:endParaRPr sz="1200" lang="en-US">
              <a:solidFill>
                <a:srgbClr val="FFFFFF"/>
              </a:solidFill>
              <a:latin typeface="Times New Roman" panose="02020603050405020304"/>
            </a:endParaRPr>
          </a:p>
        </p:txBody>
      </p:sp>
      <p:sp>
        <p:nvSpPr>
          <p:cNvPr id="1048697" name="TextBox 16"/>
          <p:cNvSpPr txBox="1"/>
          <p:nvPr/>
        </p:nvSpPr>
        <p:spPr>
          <a:xfrm>
            <a:off x="11898530" y="489099"/>
            <a:ext cx="8097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Home</a:t>
            </a:r>
            <a:endParaRPr sz="1200" lang="en-US">
              <a:solidFill>
                <a:srgbClr val="FFFFFF"/>
              </a:solidFill>
              <a:latin typeface="Times New Roman" panose="02020603050405020304"/>
            </a:endParaRPr>
          </a:p>
        </p:txBody>
      </p:sp>
      <p:grpSp>
        <p:nvGrpSpPr>
          <p:cNvPr id="68" name="Group 17"/>
          <p:cNvGrpSpPr>
            <a:grpSpLocks noChangeAspect="1"/>
          </p:cNvGrpSpPr>
          <p:nvPr/>
        </p:nvGrpSpPr>
        <p:grpSpPr>
          <a:xfrm rot="0">
            <a:off x="14009499" y="6512303"/>
            <a:ext cx="3680983" cy="3721011"/>
            <a:chOff x="0" y="0"/>
            <a:chExt cx="5956300" cy="6021070"/>
          </a:xfrm>
        </p:grpSpPr>
        <p:sp>
          <p:nvSpPr>
            <p:cNvPr id="1048698" name="Freeform 18"/>
            <p:cNvSpPr/>
            <p:nvPr/>
          </p:nvSpPr>
          <p:spPr>
            <a:xfrm>
              <a:off x="0" y="0"/>
              <a:ext cx="5956300" cy="6021070"/>
            </a:xfrm>
            <a:custGeom>
              <a:avLst/>
              <a:ahLst/>
              <a:rect l="l" t="t" r="r" b="b"/>
              <a:pathLst>
                <a:path w="5956300" h="6021070">
                  <a:moveTo>
                    <a:pt x="692150" y="6021070"/>
                  </a:moveTo>
                  <a:lnTo>
                    <a:pt x="0" y="0"/>
                  </a:lnTo>
                  <a:lnTo>
                    <a:pt x="5264150" y="0"/>
                  </a:lnTo>
                  <a:lnTo>
                    <a:pt x="5956300" y="6021070"/>
                  </a:lnTo>
                  <a:close/>
                </a:path>
              </a:pathLst>
            </a:custGeom>
            <a:solidFill>
              <a:srgbClr val="FF3600"/>
            </a:solidFill>
            <a:ln w="12700">
              <a:solidFill>
                <a:srgbClr val="000000"/>
              </a:solidFill>
            </a:ln>
          </p:spPr>
        </p:sp>
      </p:grpSp>
      <p:grpSp>
        <p:nvGrpSpPr>
          <p:cNvPr id="69" name="Group 19"/>
          <p:cNvGrpSpPr>
            <a:grpSpLocks noChangeAspect="1"/>
          </p:cNvGrpSpPr>
          <p:nvPr/>
        </p:nvGrpSpPr>
        <p:grpSpPr>
          <a:xfrm rot="0">
            <a:off x="15078811" y="6400347"/>
            <a:ext cx="3680983" cy="3721011"/>
            <a:chOff x="0" y="0"/>
            <a:chExt cx="5956300" cy="6021070"/>
          </a:xfrm>
        </p:grpSpPr>
        <p:sp>
          <p:nvSpPr>
            <p:cNvPr id="1048699" name="Freeform 20"/>
            <p:cNvSpPr/>
            <p:nvPr/>
          </p:nvSpPr>
          <p:spPr>
            <a:xfrm>
              <a:off x="0" y="0"/>
              <a:ext cx="5956300" cy="6021070"/>
            </a:xfrm>
            <a:custGeom>
              <a:avLst/>
              <a:ahLst/>
              <a:rect l="l" t="t" r="r" b="b"/>
              <a:pathLst>
                <a:path w="5956300" h="6021070">
                  <a:moveTo>
                    <a:pt x="692150" y="6021070"/>
                  </a:moveTo>
                  <a:lnTo>
                    <a:pt x="0" y="0"/>
                  </a:lnTo>
                  <a:lnTo>
                    <a:pt x="5264150" y="0"/>
                  </a:lnTo>
                  <a:lnTo>
                    <a:pt x="5956300" y="6021070"/>
                  </a:lnTo>
                  <a:close/>
                </a:path>
              </a:pathLst>
            </a:custGeom>
            <a:blipFill>
              <a:blip xmlns:r="http://schemas.openxmlformats.org/officeDocument/2006/relationships" r:embed="rId2"/>
              <a:stretch>
                <a:fillRect t="-24239" b="-24239"/>
              </a:stretch>
            </a:blipFill>
          </p:spPr>
        </p:sp>
      </p:grpSp>
      <p:sp>
        <p:nvSpPr>
          <p:cNvPr id="1048700" name="TextBox 21"/>
          <p:cNvSpPr txBox="1"/>
          <p:nvPr/>
        </p:nvSpPr>
        <p:spPr>
          <a:xfrm>
            <a:off x="1722161" y="4874339"/>
            <a:ext cx="8748782" cy="1155699"/>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SEGMENTATION</a:t>
            </a:r>
            <a:endParaRPr sz="6500" lang="en-US">
              <a:solidFill>
                <a:srgbClr val="FFFFFF"/>
              </a:solidFill>
              <a:latin typeface="Anton" panose="00000500000000000000"/>
            </a:endParaRPr>
          </a:p>
        </p:txBody>
      </p:sp>
      <p:sp>
        <p:nvSpPr>
          <p:cNvPr id="1048701" name="Freeform 22"/>
          <p:cNvSpPr/>
          <p:nvPr/>
        </p:nvSpPr>
        <p:spPr>
          <a:xfrm flipH="1">
            <a:off x="1518737" y="1644676"/>
            <a:ext cx="2551068" cy="130297"/>
          </a:xfrm>
          <a:custGeom>
            <a:avLst/>
            <a:ahLst/>
            <a:rect l="l" t="t" r="r" b="b"/>
            <a:pathLst>
              <a:path w="2551068" h="130297">
                <a:moveTo>
                  <a:pt x="2551068" y="0"/>
                </a:moveTo>
                <a:lnTo>
                  <a:pt x="0" y="0"/>
                </a:lnTo>
                <a:lnTo>
                  <a:pt x="0" y="130297"/>
                </a:lnTo>
                <a:lnTo>
                  <a:pt x="2551068" y="130297"/>
                </a:lnTo>
                <a:lnTo>
                  <a:pt x="2551068" y="0"/>
                </a:lnTo>
                <a:close/>
              </a:path>
            </a:pathLst>
          </a:custGeom>
          <a:blipFill>
            <a:blip xmlns:r="http://schemas.openxmlformats.org/officeDocument/2006/relationships" r:embed="rId3"/>
            <a:stretch>
              <a:fillRect/>
            </a:stretch>
          </a:blipFill>
        </p:spPr>
      </p:sp>
      <p:sp>
        <p:nvSpPr>
          <p:cNvPr id="1048702" name="TextBox 23"/>
          <p:cNvSpPr txBox="1"/>
          <p:nvPr/>
        </p:nvSpPr>
        <p:spPr>
          <a:xfrm>
            <a:off x="1671137" y="6237982"/>
            <a:ext cx="5901961" cy="426721"/>
          </a:xfrm>
          <a:prstGeom prst="rect"/>
        </p:spPr>
        <p:txBody>
          <a:bodyPr anchor="t" bIns="0" lIns="0" rIns="0" rtlCol="0" tIns="0">
            <a:spAutoFit/>
          </a:bodyPr>
          <a:p>
            <a:pPr algn="l" indent="-259080" lvl="1" marL="518160">
              <a:lnSpc>
                <a:spcPts val="3360"/>
              </a:lnSpc>
              <a:buFont typeface="Arial" panose="020B0604020202020204"/>
              <a:buChar char="•"/>
            </a:pPr>
            <a:r>
              <a:rPr sz="2400" lang="en-US">
                <a:solidFill>
                  <a:srgbClr val="FFFFFF"/>
                </a:solidFill>
                <a:latin typeface="Times New Roman" panose="02020603050405020304"/>
              </a:rPr>
              <a:t>Demographics: Age, income, family size</a:t>
            </a:r>
            <a:endParaRPr sz="2400" lang="en-US">
              <a:solidFill>
                <a:srgbClr val="FFFFFF"/>
              </a:solidFill>
              <a:latin typeface="Times New Roman" panose="02020603050405020304"/>
            </a:endParaRPr>
          </a:p>
        </p:txBody>
      </p:sp>
      <p:sp>
        <p:nvSpPr>
          <p:cNvPr id="1048703" name="TextBox 24"/>
          <p:cNvSpPr txBox="1"/>
          <p:nvPr/>
        </p:nvSpPr>
        <p:spPr>
          <a:xfrm>
            <a:off x="1671137" y="7024748"/>
            <a:ext cx="5473328" cy="853439"/>
          </a:xfrm>
          <a:prstGeom prst="rect"/>
        </p:spPr>
        <p:txBody>
          <a:bodyPr anchor="t" bIns="0" lIns="0" rIns="0" rtlCol="0" tIns="0">
            <a:spAutoFit/>
          </a:bodyPr>
          <a:p>
            <a:pPr algn="l" indent="-259080" lvl="1" marL="518160">
              <a:lnSpc>
                <a:spcPts val="3360"/>
              </a:lnSpc>
              <a:buFont typeface="Arial" panose="020B0604020202020204"/>
              <a:buChar char="•"/>
            </a:pPr>
            <a:r>
              <a:rPr sz="2400" lang="en-US">
                <a:solidFill>
                  <a:srgbClr val="FFFFFF"/>
                </a:solidFill>
                <a:latin typeface="Times New Roman" panose="02020603050405020304"/>
              </a:rPr>
              <a:t>Psychographics: Lifestyle, preferences</a:t>
            </a:r>
            <a:endParaRPr sz="2400" lang="en-US">
              <a:solidFill>
                <a:srgbClr val="FFFFFF"/>
              </a:solidFill>
              <a:latin typeface="Times New Roman" panose="02020603050405020304"/>
            </a:endParaRPr>
          </a:p>
        </p:txBody>
      </p:sp>
      <p:sp>
        <p:nvSpPr>
          <p:cNvPr id="1048704" name="TextBox 25"/>
          <p:cNvSpPr txBox="1"/>
          <p:nvPr/>
        </p:nvSpPr>
        <p:spPr>
          <a:xfrm>
            <a:off x="1671137" y="7725788"/>
            <a:ext cx="5037891" cy="426720"/>
          </a:xfrm>
          <a:prstGeom prst="rect"/>
        </p:spPr>
        <p:txBody>
          <a:bodyPr anchor="t" bIns="0" lIns="0" rIns="0" rtlCol="0" tIns="0">
            <a:spAutoFit/>
          </a:bodyPr>
          <a:p>
            <a:pPr algn="l" indent="-259080" lvl="1" marL="518160">
              <a:lnSpc>
                <a:spcPts val="3360"/>
              </a:lnSpc>
              <a:buFont typeface="Arial" panose="020B0604020202020204"/>
              <a:buChar char="•"/>
            </a:pPr>
            <a:r>
              <a:rPr sz="2400" lang="en-US">
                <a:solidFill>
                  <a:srgbClr val="FFFFFF"/>
                </a:solidFill>
                <a:latin typeface="Times New Roman" panose="02020603050405020304"/>
              </a:rPr>
              <a:t>Behavior: Purchase patterns</a:t>
            </a:r>
            <a:endParaRPr sz="2400" lang="en-US">
              <a:solidFill>
                <a:srgbClr val="FFFFFF"/>
              </a:solidFill>
              <a:latin typeface="Times New Roman" panose="02020603050405020304"/>
            </a:endParaRPr>
          </a:p>
        </p:txBody>
      </p:sp>
      <p:sp>
        <p:nvSpPr>
          <p:cNvPr id="1048705" name="TextBox 26"/>
          <p:cNvSpPr txBox="1"/>
          <p:nvPr/>
        </p:nvSpPr>
        <p:spPr>
          <a:xfrm>
            <a:off x="1819455" y="3581193"/>
            <a:ext cx="8554193" cy="1195121"/>
          </a:xfrm>
          <a:prstGeom prst="rect"/>
        </p:spPr>
        <p:txBody>
          <a:bodyPr anchor="t" bIns="0" lIns="0" rIns="0" rtlCol="0" tIns="0">
            <a:spAutoFit/>
          </a:bodyPr>
          <a:p>
            <a:pPr algn="l" indent="-214630" lvl="1" marL="429895">
              <a:lnSpc>
                <a:spcPts val="2785"/>
              </a:lnSpc>
              <a:buFont typeface="Arial" panose="020B0604020202020204"/>
              <a:buChar char="•"/>
            </a:pPr>
            <a:r>
              <a:rPr sz="1990" lang="en-US">
                <a:solidFill>
                  <a:srgbClr val="FFFFFF"/>
                </a:solidFill>
                <a:latin typeface="Times New Roman" panose="02020603050405020304"/>
              </a:rPr>
              <a:t>B2C (individual consumers)</a:t>
            </a:r>
            <a:endParaRPr sz="1990" lang="en-US">
              <a:solidFill>
                <a:srgbClr val="FFFFFF"/>
              </a:solidFill>
              <a:latin typeface="Times New Roman" panose="02020603050405020304"/>
            </a:endParaRPr>
          </a:p>
          <a:p>
            <a:pPr algn="l" indent="-214630" lvl="1" marL="429895">
              <a:lnSpc>
                <a:spcPts val="2785"/>
              </a:lnSpc>
              <a:buFont typeface="Arial" panose="020B0604020202020204"/>
              <a:buChar char="•"/>
            </a:pPr>
            <a:r>
              <a:rPr sz="1990" lang="en-US">
                <a:solidFill>
                  <a:srgbClr val="FFFFFF"/>
                </a:solidFill>
                <a:latin typeface="Times New Roman" panose="02020603050405020304"/>
              </a:rPr>
              <a:t>B2B (corporate clients, government contracts,  services)</a:t>
            </a:r>
            <a:endParaRPr sz="1990" lang="en-US">
              <a:solidFill>
                <a:srgbClr val="FFFFFF"/>
              </a:solidFill>
              <a:latin typeface="Times New Roman" panose="02020603050405020304"/>
            </a:endParaRPr>
          </a:p>
          <a:p>
            <a:pPr algn="l">
              <a:lnSpc>
                <a:spcPts val="3870"/>
              </a:lnSpc>
              <a:spcBef>
                <a:spcPct val="0"/>
              </a:spcBef>
            </a:pPr>
          </a:p>
        </p:txBody>
      </p:sp>
      <p:sp>
        <p:nvSpPr>
          <p:cNvPr id="1048706" name="TextBox 27"/>
          <p:cNvSpPr txBox="1"/>
          <p:nvPr/>
        </p:nvSpPr>
        <p:spPr>
          <a:xfrm>
            <a:off x="1671137" y="2324293"/>
            <a:ext cx="5088915" cy="2311399"/>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TARGET MARKET </a:t>
            </a:r>
            <a:endParaRPr sz="6500" lang="en-US">
              <a:solidFill>
                <a:srgbClr val="FFFFFF"/>
              </a:solidFill>
              <a:latin typeface="Anton" panose="00000500000000000000"/>
            </a:endParaRPr>
          </a:p>
        </p:txBody>
      </p:sp>
      <p:sp>
        <p:nvSpPr>
          <p:cNvPr id="1048707" name="TextBox 28"/>
          <p:cNvSpPr txBox="1"/>
          <p:nvPr/>
        </p:nvSpPr>
        <p:spPr>
          <a:xfrm>
            <a:off x="9090923" y="3311718"/>
            <a:ext cx="6849920" cy="2311399"/>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PRODUCT SOURCING  </a:t>
            </a:r>
            <a:endParaRPr sz="6500" lang="en-US">
              <a:solidFill>
                <a:srgbClr val="FFFFFF"/>
              </a:solidFill>
              <a:latin typeface="Anton" panose="00000500000000000000"/>
            </a:endParaRPr>
          </a:p>
        </p:txBody>
      </p:sp>
      <p:sp>
        <p:nvSpPr>
          <p:cNvPr id="1048708" name="TextBox 29"/>
          <p:cNvSpPr txBox="1"/>
          <p:nvPr/>
        </p:nvSpPr>
        <p:spPr>
          <a:xfrm>
            <a:off x="9181070" y="4641850"/>
            <a:ext cx="7738233" cy="908051"/>
          </a:xfrm>
          <a:prstGeom prst="rect"/>
        </p:spPr>
        <p:txBody>
          <a:bodyPr anchor="t" bIns="0" lIns="0" rIns="0" rtlCol="0" tIns="0">
            <a:spAutoFit/>
          </a:bodyPr>
          <a:p>
            <a:pPr algn="l">
              <a:lnSpc>
                <a:spcPts val="3500"/>
              </a:lnSpc>
              <a:spcBef>
                <a:spcPct val="0"/>
              </a:spcBef>
            </a:pPr>
            <a:r>
              <a:rPr sz="2500" lang="en-US">
                <a:solidFill>
                  <a:srgbClr val="FFFFFF"/>
                </a:solidFill>
                <a:latin typeface="Times New Roman" panose="02020603050405020304"/>
              </a:rPr>
              <a:t>Pak Suzuki Motors sources its products by manufacturing in-house at its own facilities in Pakistan. </a:t>
            </a:r>
            <a:endParaRPr sz="2500" lang="en-US">
              <a:solidFill>
                <a:srgbClr val="FFFFFF"/>
              </a:solidFill>
              <a:latin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70" name=""/>
        <p:cNvGrpSpPr/>
        <p:nvPr/>
      </p:nvGrpSpPr>
      <p:grpSpPr>
        <a:xfrm>
          <a:off x="0" y="0"/>
          <a:ext cx="0" cy="0"/>
          <a:chOff x="0" y="0"/>
          <a:chExt cx="0" cy="0"/>
        </a:xfrm>
      </p:grpSpPr>
      <p:grpSp>
        <p:nvGrpSpPr>
          <p:cNvPr id="71" name="Group 2"/>
          <p:cNvGrpSpPr/>
          <p:nvPr/>
        </p:nvGrpSpPr>
        <p:grpSpPr>
          <a:xfrm rot="0">
            <a:off x="17293116" y="565634"/>
            <a:ext cx="397367" cy="28996"/>
            <a:chOff x="0" y="0"/>
            <a:chExt cx="128243" cy="9358"/>
          </a:xfrm>
        </p:grpSpPr>
        <p:sp>
          <p:nvSpPr>
            <p:cNvPr id="1048709" name="Freeform 3"/>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710" name="TextBox 4"/>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72" name="Group 5"/>
          <p:cNvGrpSpPr/>
          <p:nvPr/>
        </p:nvGrpSpPr>
        <p:grpSpPr>
          <a:xfrm rot="0">
            <a:off x="17293116" y="657737"/>
            <a:ext cx="397367" cy="28996"/>
            <a:chOff x="0" y="0"/>
            <a:chExt cx="128243" cy="9358"/>
          </a:xfrm>
        </p:grpSpPr>
        <p:sp>
          <p:nvSpPr>
            <p:cNvPr id="1048711" name="Freeform 6"/>
            <p:cNvSpPr/>
            <p:nvPr/>
          </p:nvSpPr>
          <p:spPr>
            <a:xfrm>
              <a:off x="0" y="0"/>
              <a:ext cx="128243" cy="9358"/>
            </a:xfrm>
            <a:custGeom>
              <a:avLst/>
              <a:ahLst/>
              <a:rect l="l" t="t" r="r" b="b"/>
              <a:pathLst>
                <a:path w="128243" h="9358">
                  <a:moveTo>
                    <a:pt x="0" y="0"/>
                  </a:moveTo>
                  <a:lnTo>
                    <a:pt x="128243" y="0"/>
                  </a:lnTo>
                  <a:lnTo>
                    <a:pt x="128243" y="9358"/>
                  </a:lnTo>
                  <a:lnTo>
                    <a:pt x="0" y="9358"/>
                  </a:lnTo>
                  <a:close/>
                </a:path>
              </a:pathLst>
            </a:custGeom>
            <a:solidFill>
              <a:srgbClr val="FF3600"/>
            </a:solidFill>
          </p:spPr>
        </p:sp>
        <p:sp>
          <p:nvSpPr>
            <p:cNvPr id="1048712" name="TextBox 7"/>
            <p:cNvSpPr txBox="1"/>
            <p:nvPr/>
          </p:nvSpPr>
          <p:spPr>
            <a:xfrm>
              <a:off x="0" y="-76200"/>
              <a:ext cx="128243" cy="85558"/>
            </a:xfrm>
            <a:prstGeom prst="rect"/>
          </p:spPr>
          <p:txBody>
            <a:bodyPr anchor="ctr" bIns="50800" lIns="50800" rIns="50800" rtlCol="0" tIns="50800"/>
            <a:p>
              <a:pPr algn="ctr">
                <a:lnSpc>
                  <a:spcPts val="2660"/>
                </a:lnSpc>
                <a:spcBef>
                  <a:spcPct val="0"/>
                </a:spcBef>
              </a:pPr>
            </a:p>
          </p:txBody>
        </p:sp>
      </p:grpSp>
      <p:grpSp>
        <p:nvGrpSpPr>
          <p:cNvPr id="73" name="Group 8"/>
          <p:cNvGrpSpPr/>
          <p:nvPr/>
        </p:nvGrpSpPr>
        <p:grpSpPr>
          <a:xfrm rot="-5400000">
            <a:off x="17608159" y="8578459"/>
            <a:ext cx="997448" cy="362234"/>
            <a:chOff x="0" y="0"/>
            <a:chExt cx="1154854" cy="419398"/>
          </a:xfrm>
        </p:grpSpPr>
        <p:sp>
          <p:nvSpPr>
            <p:cNvPr id="1048713" name="Freeform 9"/>
            <p:cNvSpPr/>
            <p:nvPr/>
          </p:nvSpPr>
          <p:spPr>
            <a:xfrm>
              <a:off x="0" y="0"/>
              <a:ext cx="1154854" cy="419398"/>
            </a:xfrm>
            <a:custGeom>
              <a:avLst/>
              <a:ahLst/>
              <a:rect l="l" t="t" r="r" b="b"/>
              <a:pathLst>
                <a:path w="1154854" h="419398">
                  <a:moveTo>
                    <a:pt x="577427" y="0"/>
                  </a:moveTo>
                  <a:lnTo>
                    <a:pt x="1154854" y="419398"/>
                  </a:lnTo>
                  <a:lnTo>
                    <a:pt x="0" y="419398"/>
                  </a:lnTo>
                  <a:lnTo>
                    <a:pt x="577427" y="0"/>
                  </a:lnTo>
                  <a:close/>
                </a:path>
              </a:pathLst>
            </a:custGeom>
            <a:solidFill>
              <a:srgbClr val="FF3600"/>
            </a:solidFill>
          </p:spPr>
        </p:sp>
        <p:sp>
          <p:nvSpPr>
            <p:cNvPr id="1048714" name="TextBox 10"/>
            <p:cNvSpPr txBox="1"/>
            <p:nvPr/>
          </p:nvSpPr>
          <p:spPr>
            <a:xfrm>
              <a:off x="180446" y="118521"/>
              <a:ext cx="793962" cy="270921"/>
            </a:xfrm>
            <a:prstGeom prst="rect"/>
          </p:spPr>
          <p:txBody>
            <a:bodyPr anchor="ctr" bIns="50800" lIns="50800" rIns="50800" rtlCol="0" tIns="50800"/>
            <a:p>
              <a:pPr algn="ctr">
                <a:lnSpc>
                  <a:spcPts val="2660"/>
                </a:lnSpc>
              </a:pPr>
            </a:p>
          </p:txBody>
        </p:sp>
      </p:grpSp>
      <p:sp>
        <p:nvSpPr>
          <p:cNvPr id="1048715" name="Freeform 11"/>
          <p:cNvSpPr/>
          <p:nvPr/>
        </p:nvSpPr>
        <p:spPr>
          <a:xfrm>
            <a:off x="669189" y="527199"/>
            <a:ext cx="268543" cy="193351"/>
          </a:xfrm>
          <a:custGeom>
            <a:avLst/>
            <a:ahLst/>
            <a:rect l="l" t="t" r="r" b="b"/>
            <a:pathLst>
              <a:path w="268543" h="193351">
                <a:moveTo>
                  <a:pt x="0" y="0"/>
                </a:moveTo>
                <a:lnTo>
                  <a:pt x="268544" y="0"/>
                </a:lnTo>
                <a:lnTo>
                  <a:pt x="268544" y="193351"/>
                </a:lnTo>
                <a:lnTo>
                  <a:pt x="0" y="193351"/>
                </a:lnTo>
                <a:lnTo>
                  <a:pt x="0" y="0"/>
                </a:lnTo>
                <a:close/>
              </a:path>
            </a:pathLst>
          </a:custGeom>
          <a:blipFill>
            <a:blip xmlns:r="http://schemas.openxmlformats.org/officeDocument/2006/relationships" r:embed="rId1"/>
            <a:stretch>
              <a:fillRect/>
            </a:stretch>
          </a:blipFill>
        </p:spPr>
      </p:sp>
      <p:grpSp>
        <p:nvGrpSpPr>
          <p:cNvPr id="74" name="Group 12"/>
          <p:cNvGrpSpPr>
            <a:grpSpLocks noChangeAspect="1"/>
          </p:cNvGrpSpPr>
          <p:nvPr/>
        </p:nvGrpSpPr>
        <p:grpSpPr>
          <a:xfrm rot="0">
            <a:off x="14607017" y="6565989"/>
            <a:ext cx="3680983" cy="3721011"/>
            <a:chOff x="0" y="0"/>
            <a:chExt cx="5956300" cy="6021070"/>
          </a:xfrm>
        </p:grpSpPr>
        <p:sp>
          <p:nvSpPr>
            <p:cNvPr id="1048716" name="Freeform 13"/>
            <p:cNvSpPr/>
            <p:nvPr/>
          </p:nvSpPr>
          <p:spPr>
            <a:xfrm>
              <a:off x="0" y="0"/>
              <a:ext cx="5956300" cy="6021070"/>
            </a:xfrm>
            <a:custGeom>
              <a:avLst/>
              <a:ahLst/>
              <a:rect l="l" t="t" r="r" b="b"/>
              <a:pathLst>
                <a:path w="5956300" h="6021070">
                  <a:moveTo>
                    <a:pt x="692150" y="6021070"/>
                  </a:moveTo>
                  <a:lnTo>
                    <a:pt x="0" y="0"/>
                  </a:lnTo>
                  <a:lnTo>
                    <a:pt x="5264150" y="0"/>
                  </a:lnTo>
                  <a:lnTo>
                    <a:pt x="5956300" y="6021070"/>
                  </a:lnTo>
                  <a:close/>
                </a:path>
              </a:pathLst>
            </a:custGeom>
            <a:solidFill>
              <a:srgbClr val="FF3600"/>
            </a:solidFill>
            <a:ln w="12700">
              <a:solidFill>
                <a:srgbClr val="000000"/>
              </a:solidFill>
            </a:ln>
          </p:spPr>
        </p:sp>
      </p:grpSp>
      <p:grpSp>
        <p:nvGrpSpPr>
          <p:cNvPr id="75" name="Group 14"/>
          <p:cNvGrpSpPr>
            <a:grpSpLocks noChangeAspect="1"/>
          </p:cNvGrpSpPr>
          <p:nvPr/>
        </p:nvGrpSpPr>
        <p:grpSpPr>
          <a:xfrm rot="0">
            <a:off x="15078811" y="6400347"/>
            <a:ext cx="3680983" cy="3721011"/>
            <a:chOff x="0" y="0"/>
            <a:chExt cx="5956300" cy="6021070"/>
          </a:xfrm>
        </p:grpSpPr>
        <p:sp>
          <p:nvSpPr>
            <p:cNvPr id="1048717" name="Freeform 15"/>
            <p:cNvSpPr/>
            <p:nvPr/>
          </p:nvSpPr>
          <p:spPr>
            <a:xfrm>
              <a:off x="0" y="0"/>
              <a:ext cx="5956300" cy="6021070"/>
            </a:xfrm>
            <a:custGeom>
              <a:avLst/>
              <a:ahLst/>
              <a:rect l="l" t="t" r="r" b="b"/>
              <a:pathLst>
                <a:path w="5956300" h="6021070">
                  <a:moveTo>
                    <a:pt x="692150" y="6021070"/>
                  </a:moveTo>
                  <a:lnTo>
                    <a:pt x="0" y="0"/>
                  </a:lnTo>
                  <a:lnTo>
                    <a:pt x="5264150" y="0"/>
                  </a:lnTo>
                  <a:lnTo>
                    <a:pt x="5956300" y="6021070"/>
                  </a:lnTo>
                  <a:close/>
                </a:path>
              </a:pathLst>
            </a:custGeom>
            <a:blipFill>
              <a:blip xmlns:r="http://schemas.openxmlformats.org/officeDocument/2006/relationships" r:embed="rId2"/>
              <a:stretch>
                <a:fillRect l="-39808" r="-39808"/>
              </a:stretch>
            </a:blipFill>
          </p:spPr>
        </p:sp>
      </p:grpSp>
      <p:sp>
        <p:nvSpPr>
          <p:cNvPr id="1048718" name="Freeform 16"/>
          <p:cNvSpPr/>
          <p:nvPr/>
        </p:nvSpPr>
        <p:spPr>
          <a:xfrm flipH="1">
            <a:off x="1518737" y="1439749"/>
            <a:ext cx="2551068" cy="130297"/>
          </a:xfrm>
          <a:custGeom>
            <a:avLst/>
            <a:ahLst/>
            <a:rect l="l" t="t" r="r" b="b"/>
            <a:pathLst>
              <a:path w="2551068" h="130297">
                <a:moveTo>
                  <a:pt x="2551068" y="0"/>
                </a:moveTo>
                <a:lnTo>
                  <a:pt x="0" y="0"/>
                </a:lnTo>
                <a:lnTo>
                  <a:pt x="0" y="130298"/>
                </a:lnTo>
                <a:lnTo>
                  <a:pt x="2551068" y="130298"/>
                </a:lnTo>
                <a:lnTo>
                  <a:pt x="2551068" y="0"/>
                </a:lnTo>
                <a:close/>
              </a:path>
            </a:pathLst>
          </a:custGeom>
          <a:blipFill>
            <a:blip xmlns:r="http://schemas.openxmlformats.org/officeDocument/2006/relationships" r:embed="rId3"/>
            <a:stretch>
              <a:fillRect/>
            </a:stretch>
          </a:blipFill>
        </p:spPr>
      </p:sp>
      <p:sp>
        <p:nvSpPr>
          <p:cNvPr id="1048719" name="TextBox 17"/>
          <p:cNvSpPr txBox="1"/>
          <p:nvPr/>
        </p:nvSpPr>
        <p:spPr>
          <a:xfrm>
            <a:off x="1028700" y="498624"/>
            <a:ext cx="980073" cy="240665"/>
          </a:xfrm>
          <a:prstGeom prst="rect"/>
        </p:spPr>
        <p:txBody>
          <a:bodyPr anchor="t" bIns="0" lIns="0" rIns="0" rtlCol="0" tIns="0">
            <a:spAutoFit/>
          </a:bodyPr>
          <a:p>
            <a:pPr algn="l">
              <a:lnSpc>
                <a:spcPts val="1960"/>
              </a:lnSpc>
              <a:spcBef>
                <a:spcPct val="0"/>
              </a:spcBef>
            </a:pPr>
            <a:r>
              <a:rPr sz="1400" lang="en-US">
                <a:solidFill>
                  <a:srgbClr val="FFFFFF"/>
                </a:solidFill>
                <a:latin typeface="Anton" panose="00000500000000000000"/>
              </a:rPr>
              <a:t>SUZUKI</a:t>
            </a:r>
            <a:endParaRPr sz="1400" lang="en-US">
              <a:solidFill>
                <a:srgbClr val="FFFFFF"/>
              </a:solidFill>
              <a:latin typeface="Anton" panose="00000500000000000000"/>
            </a:endParaRPr>
          </a:p>
        </p:txBody>
      </p:sp>
      <p:sp>
        <p:nvSpPr>
          <p:cNvPr id="1048720" name="TextBox 18"/>
          <p:cNvSpPr txBox="1"/>
          <p:nvPr/>
        </p:nvSpPr>
        <p:spPr>
          <a:xfrm>
            <a:off x="15940842" y="489099"/>
            <a:ext cx="9784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Contact</a:t>
            </a:r>
            <a:endParaRPr sz="1200" lang="en-US">
              <a:solidFill>
                <a:srgbClr val="FFFFFF"/>
              </a:solidFill>
              <a:latin typeface="Times New Roman" panose="02020603050405020304"/>
            </a:endParaRPr>
          </a:p>
        </p:txBody>
      </p:sp>
      <p:sp>
        <p:nvSpPr>
          <p:cNvPr id="1048721" name="TextBox 19"/>
          <p:cNvSpPr txBox="1"/>
          <p:nvPr/>
        </p:nvSpPr>
        <p:spPr>
          <a:xfrm>
            <a:off x="14385046" y="489099"/>
            <a:ext cx="1060497"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About Us</a:t>
            </a:r>
            <a:endParaRPr sz="1200" lang="en-US">
              <a:solidFill>
                <a:srgbClr val="FFFFFF"/>
              </a:solidFill>
              <a:latin typeface="Times New Roman" panose="02020603050405020304"/>
            </a:endParaRPr>
          </a:p>
        </p:txBody>
      </p:sp>
      <p:sp>
        <p:nvSpPr>
          <p:cNvPr id="1048722" name="TextBox 20"/>
          <p:cNvSpPr txBox="1"/>
          <p:nvPr/>
        </p:nvSpPr>
        <p:spPr>
          <a:xfrm>
            <a:off x="13154289" y="489099"/>
            <a:ext cx="735456"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Service</a:t>
            </a:r>
            <a:endParaRPr sz="1200" lang="en-US">
              <a:solidFill>
                <a:srgbClr val="FFFFFF"/>
              </a:solidFill>
              <a:latin typeface="Times New Roman" panose="02020603050405020304"/>
            </a:endParaRPr>
          </a:p>
        </p:txBody>
      </p:sp>
      <p:sp>
        <p:nvSpPr>
          <p:cNvPr id="1048723" name="TextBox 21"/>
          <p:cNvSpPr txBox="1"/>
          <p:nvPr/>
        </p:nvSpPr>
        <p:spPr>
          <a:xfrm>
            <a:off x="11898530" y="489099"/>
            <a:ext cx="809760" cy="226695"/>
          </a:xfrm>
          <a:prstGeom prst="rect"/>
        </p:spPr>
        <p:txBody>
          <a:bodyPr anchor="t" bIns="0" lIns="0" rIns="0" rtlCol="0" tIns="0">
            <a:spAutoFit/>
          </a:bodyPr>
          <a:p>
            <a:pPr algn="l">
              <a:lnSpc>
                <a:spcPts val="1680"/>
              </a:lnSpc>
              <a:spcBef>
                <a:spcPct val="0"/>
              </a:spcBef>
            </a:pPr>
            <a:r>
              <a:rPr sz="1200" lang="en-US">
                <a:solidFill>
                  <a:srgbClr val="FFFFFF"/>
                </a:solidFill>
                <a:latin typeface="Times New Roman" panose="02020603050405020304"/>
              </a:rPr>
              <a:t>Home</a:t>
            </a:r>
            <a:endParaRPr sz="1200" lang="en-US">
              <a:solidFill>
                <a:srgbClr val="FFFFFF"/>
              </a:solidFill>
              <a:latin typeface="Times New Roman" panose="02020603050405020304"/>
            </a:endParaRPr>
          </a:p>
        </p:txBody>
      </p:sp>
      <p:sp>
        <p:nvSpPr>
          <p:cNvPr id="1048724" name="TextBox 22"/>
          <p:cNvSpPr txBox="1"/>
          <p:nvPr/>
        </p:nvSpPr>
        <p:spPr>
          <a:xfrm>
            <a:off x="1518737" y="1770117"/>
            <a:ext cx="6849920" cy="2311400"/>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PRODUCT SOURCING  </a:t>
            </a:r>
            <a:endParaRPr sz="6500" lang="en-US">
              <a:solidFill>
                <a:srgbClr val="FFFFFF"/>
              </a:solidFill>
              <a:latin typeface="Anton" panose="00000500000000000000"/>
            </a:endParaRPr>
          </a:p>
        </p:txBody>
      </p:sp>
      <p:sp>
        <p:nvSpPr>
          <p:cNvPr id="1048725" name="TextBox 23"/>
          <p:cNvSpPr txBox="1"/>
          <p:nvPr/>
        </p:nvSpPr>
        <p:spPr>
          <a:xfrm>
            <a:off x="1803415" y="3081393"/>
            <a:ext cx="10095115" cy="1125220"/>
          </a:xfrm>
          <a:prstGeom prst="rect"/>
        </p:spPr>
        <p:txBody>
          <a:bodyPr anchor="t" bIns="0" lIns="0" rIns="0" rtlCol="0" tIns="0">
            <a:spAutoFit/>
          </a:bodyPr>
          <a:p>
            <a:pPr algn="l">
              <a:lnSpc>
                <a:spcPts val="4430"/>
              </a:lnSpc>
              <a:spcBef>
                <a:spcPct val="0"/>
              </a:spcBef>
            </a:pPr>
            <a:r>
              <a:rPr sz="3165" lang="en-US">
                <a:solidFill>
                  <a:srgbClr val="FFFFFF"/>
                </a:solidFill>
                <a:latin typeface="Times New Roman" panose="02020603050405020304"/>
              </a:rPr>
              <a:t>Pak Suzuki Motors sources its products by manufacturing in-house at its own facilities in Pakistan. </a:t>
            </a:r>
            <a:endParaRPr sz="3165" lang="en-US">
              <a:solidFill>
                <a:srgbClr val="FFFFFF"/>
              </a:solidFill>
              <a:latin typeface="Times New Roman" panose="02020603050405020304"/>
            </a:endParaRPr>
          </a:p>
        </p:txBody>
      </p:sp>
      <p:sp>
        <p:nvSpPr>
          <p:cNvPr id="1048726" name="TextBox 24"/>
          <p:cNvSpPr txBox="1"/>
          <p:nvPr/>
        </p:nvSpPr>
        <p:spPr>
          <a:xfrm>
            <a:off x="1518737" y="4707008"/>
            <a:ext cx="13926806" cy="1155700"/>
          </a:xfrm>
          <a:prstGeom prst="rect"/>
        </p:spPr>
        <p:txBody>
          <a:bodyPr anchor="t" bIns="0" lIns="0" rIns="0" rtlCol="0" tIns="0">
            <a:spAutoFit/>
          </a:bodyPr>
          <a:p>
            <a:pPr algn="l">
              <a:lnSpc>
                <a:spcPts val="9100"/>
              </a:lnSpc>
              <a:spcBef>
                <a:spcPct val="0"/>
              </a:spcBef>
            </a:pPr>
            <a:r>
              <a:rPr sz="6500" lang="en-US">
                <a:solidFill>
                  <a:srgbClr val="FFFFFF"/>
                </a:solidFill>
                <a:latin typeface="Anton" panose="00000500000000000000"/>
              </a:rPr>
              <a:t>MARKETING MANAGEMENT ORIENTATION</a:t>
            </a:r>
            <a:endParaRPr sz="6500" lang="en-US">
              <a:solidFill>
                <a:srgbClr val="FFFFFF"/>
              </a:solidFill>
              <a:latin typeface="Anton" panose="00000500000000000000"/>
            </a:endParaRPr>
          </a:p>
        </p:txBody>
      </p:sp>
      <p:sp>
        <p:nvSpPr>
          <p:cNvPr id="1048727" name="TextBox 25"/>
          <p:cNvSpPr txBox="1"/>
          <p:nvPr/>
        </p:nvSpPr>
        <p:spPr>
          <a:xfrm>
            <a:off x="1518737" y="6018283"/>
            <a:ext cx="12252637" cy="2813050"/>
          </a:xfrm>
          <a:prstGeom prst="rect"/>
        </p:spPr>
        <p:txBody>
          <a:bodyPr anchor="t" bIns="0" lIns="0" rIns="0" rtlCol="0" tIns="0">
            <a:spAutoFit/>
          </a:bodyPr>
          <a:p>
            <a:pPr algn="l" indent="-341630" lvl="1" marL="683895">
              <a:lnSpc>
                <a:spcPts val="4430"/>
              </a:lnSpc>
              <a:buFont typeface="Arial" panose="020B0604020202020204"/>
              <a:buChar char="•"/>
            </a:pPr>
            <a:r>
              <a:rPr sz="3165" lang="en-US">
                <a:solidFill>
                  <a:srgbClr val="FFFFFF"/>
                </a:solidFill>
                <a:latin typeface="Times New Roman" panose="02020603050405020304"/>
              </a:rPr>
              <a:t>Production Concept: Focus on efficient, large-scale manufacturing to keep costs low and meet high demand.</a:t>
            </a:r>
            <a:endParaRPr sz="3165" lang="en-US">
              <a:solidFill>
                <a:srgbClr val="FFFFFF"/>
              </a:solidFill>
              <a:latin typeface="Times New Roman" panose="02020603050405020304"/>
            </a:endParaRPr>
          </a:p>
          <a:p>
            <a:pPr algn="l" indent="-341630" lvl="1" marL="683895">
              <a:lnSpc>
                <a:spcPts val="4430"/>
              </a:lnSpc>
              <a:buFont typeface="Arial" panose="020B0604020202020204"/>
              <a:buChar char="•"/>
            </a:pPr>
            <a:r>
              <a:rPr sz="3165" lang="en-US">
                <a:solidFill>
                  <a:srgbClr val="FFFFFF"/>
                </a:solidFill>
                <a:latin typeface="Times New Roman" panose="02020603050405020304"/>
              </a:rPr>
              <a:t>Selling Concept: Use of aggressive sales tactics, extensive dealership networks, and regular promotions to drive vehicle sales.</a:t>
            </a:r>
            <a:endParaRPr sz="3165" lang="en-US">
              <a:solidFill>
                <a:srgbClr val="FFFFFF"/>
              </a:solidFill>
              <a:latin typeface="Times New Roman" panose="02020603050405020304"/>
            </a:endParaRPr>
          </a:p>
          <a:p>
            <a:pPr algn="l">
              <a:lnSpc>
                <a:spcPts val="4430"/>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1924"/>
        </a:solidFill>
        <a:effectLst/>
      </p:bgPr>
    </p:bg>
    <p:spTree>
      <p:nvGrpSpPr>
        <p:cNvPr id="76" name=""/>
        <p:cNvGrpSpPr/>
        <p:nvPr/>
      </p:nvGrpSpPr>
      <p:grpSpPr>
        <a:xfrm>
          <a:off x="0" y="0"/>
          <a:ext cx="0" cy="0"/>
          <a:chOff x="0" y="0"/>
          <a:chExt cx="0" cy="0"/>
        </a:xfrm>
      </p:grpSpPr>
      <p:grpSp>
        <p:nvGrpSpPr>
          <p:cNvPr id="77" name="Group 2"/>
          <p:cNvGrpSpPr>
            <a:grpSpLocks noChangeAspect="1"/>
          </p:cNvGrpSpPr>
          <p:nvPr/>
        </p:nvGrpSpPr>
        <p:grpSpPr>
          <a:xfrm rot="0">
            <a:off x="2617832" y="2219399"/>
            <a:ext cx="8693485" cy="3783280"/>
            <a:chOff x="0" y="0"/>
            <a:chExt cx="23562310" cy="10253980"/>
          </a:xfrm>
        </p:grpSpPr>
        <p:sp>
          <p:nvSpPr>
            <p:cNvPr id="1048728" name="Freeform 3"/>
            <p:cNvSpPr/>
            <p:nvPr/>
          </p:nvSpPr>
          <p:spPr>
            <a:xfrm>
              <a:off x="31750" y="31750"/>
              <a:ext cx="11511280" cy="10190480"/>
            </a:xfrm>
            <a:custGeom>
              <a:avLst/>
              <a:ahLst/>
              <a:rect l="l" t="t" r="r" b="b"/>
              <a:pathLst>
                <a:path w="11511280" h="10190480">
                  <a:moveTo>
                    <a:pt x="0" y="0"/>
                  </a:moveTo>
                  <a:lnTo>
                    <a:pt x="11511280" y="0"/>
                  </a:lnTo>
                  <a:lnTo>
                    <a:pt x="11511280" y="10190480"/>
                  </a:lnTo>
                  <a:lnTo>
                    <a:pt x="0" y="10190480"/>
                  </a:lnTo>
                  <a:close/>
                </a:path>
              </a:pathLst>
            </a:custGeom>
            <a:solidFill>
              <a:srgbClr val="C2C7CA"/>
            </a:solidFill>
            <a:ln w="12700">
              <a:solidFill>
                <a:srgbClr val="000000"/>
              </a:solidFill>
            </a:ln>
          </p:spPr>
        </p:sp>
        <p:sp>
          <p:nvSpPr>
            <p:cNvPr id="1048729" name="Freeform 4"/>
            <p:cNvSpPr/>
            <p:nvPr/>
          </p:nvSpPr>
          <p:spPr>
            <a:xfrm>
              <a:off x="12019280" y="31750"/>
              <a:ext cx="11511280" cy="10190480"/>
            </a:xfrm>
            <a:custGeom>
              <a:avLst/>
              <a:ahLst/>
              <a:rect l="l" t="t" r="r" b="b"/>
              <a:pathLst>
                <a:path w="11511280" h="10190480">
                  <a:moveTo>
                    <a:pt x="0" y="0"/>
                  </a:moveTo>
                  <a:lnTo>
                    <a:pt x="11511281" y="0"/>
                  </a:lnTo>
                  <a:lnTo>
                    <a:pt x="11511281" y="10190480"/>
                  </a:lnTo>
                  <a:lnTo>
                    <a:pt x="0" y="10190480"/>
                  </a:lnTo>
                  <a:close/>
                </a:path>
              </a:pathLst>
            </a:custGeom>
            <a:solidFill>
              <a:srgbClr val="5D758B"/>
            </a:solidFill>
            <a:ln w="12700">
              <a:solidFill>
                <a:srgbClr val="000000"/>
              </a:solidFill>
            </a:ln>
          </p:spPr>
        </p:sp>
        <p:sp>
          <p:nvSpPr>
            <p:cNvPr id="1048730" name="Freeform 5"/>
            <p:cNvSpPr/>
            <p:nvPr/>
          </p:nvSpPr>
          <p:spPr>
            <a:xfrm>
              <a:off x="0" y="0"/>
              <a:ext cx="11574780" cy="10253980"/>
            </a:xfrm>
            <a:custGeom>
              <a:avLst/>
              <a:ahLst/>
              <a:rect l="l" t="t" r="r" b="b"/>
              <a:pathLst>
                <a:path w="11574780" h="10253980">
                  <a:moveTo>
                    <a:pt x="11543030" y="0"/>
                  </a:moveTo>
                  <a:lnTo>
                    <a:pt x="31750" y="0"/>
                  </a:lnTo>
                  <a:cubicBezTo>
                    <a:pt x="13970" y="0"/>
                    <a:pt x="0" y="13970"/>
                    <a:pt x="0" y="31750"/>
                  </a:cubicBezTo>
                  <a:lnTo>
                    <a:pt x="0" y="10222230"/>
                  </a:lnTo>
                  <a:cubicBezTo>
                    <a:pt x="0" y="10240011"/>
                    <a:pt x="13970" y="10253980"/>
                    <a:pt x="31750" y="10253980"/>
                  </a:cubicBezTo>
                  <a:lnTo>
                    <a:pt x="11543030" y="10253980"/>
                  </a:lnTo>
                  <a:cubicBezTo>
                    <a:pt x="11560811" y="10253980"/>
                    <a:pt x="11574780" y="10240011"/>
                    <a:pt x="11574780" y="10222230"/>
                  </a:cubicBezTo>
                  <a:lnTo>
                    <a:pt x="11574780" y="31750"/>
                  </a:lnTo>
                  <a:cubicBezTo>
                    <a:pt x="11574780" y="13970"/>
                    <a:pt x="11560810" y="0"/>
                    <a:pt x="11543030" y="0"/>
                  </a:cubicBezTo>
                  <a:close/>
                  <a:moveTo>
                    <a:pt x="11511280" y="10190480"/>
                  </a:moveTo>
                  <a:lnTo>
                    <a:pt x="63500" y="10190480"/>
                  </a:lnTo>
                  <a:lnTo>
                    <a:pt x="63500" y="63500"/>
                  </a:lnTo>
                  <a:lnTo>
                    <a:pt x="11511280" y="63500"/>
                  </a:lnTo>
                  <a:lnTo>
                    <a:pt x="11511280" y="10190480"/>
                  </a:lnTo>
                  <a:close/>
                </a:path>
              </a:pathLst>
            </a:custGeom>
            <a:solidFill>
              <a:srgbClr val="FF3600"/>
            </a:solidFill>
          </p:spPr>
        </p:sp>
        <p:sp>
          <p:nvSpPr>
            <p:cNvPr id="1048731" name="Freeform 6"/>
            <p:cNvSpPr/>
            <p:nvPr/>
          </p:nvSpPr>
          <p:spPr>
            <a:xfrm>
              <a:off x="11987530" y="0"/>
              <a:ext cx="11574780" cy="10253980"/>
            </a:xfrm>
            <a:custGeom>
              <a:avLst/>
              <a:ahLst/>
              <a:rect l="l" t="t" r="r" b="b"/>
              <a:pathLst>
                <a:path w="11574780" h="10253980">
                  <a:moveTo>
                    <a:pt x="11543031" y="0"/>
                  </a:moveTo>
                  <a:lnTo>
                    <a:pt x="31750" y="0"/>
                  </a:lnTo>
                  <a:cubicBezTo>
                    <a:pt x="13970" y="0"/>
                    <a:pt x="0" y="13970"/>
                    <a:pt x="0" y="31750"/>
                  </a:cubicBezTo>
                  <a:lnTo>
                    <a:pt x="0" y="10222230"/>
                  </a:lnTo>
                  <a:cubicBezTo>
                    <a:pt x="0" y="10240011"/>
                    <a:pt x="13970" y="10253980"/>
                    <a:pt x="31750" y="10253980"/>
                  </a:cubicBezTo>
                  <a:lnTo>
                    <a:pt x="11543031" y="10253980"/>
                  </a:lnTo>
                  <a:cubicBezTo>
                    <a:pt x="11560811" y="10253980"/>
                    <a:pt x="11574781" y="10240011"/>
                    <a:pt x="11574781" y="10222230"/>
                  </a:cubicBezTo>
                  <a:lnTo>
                    <a:pt x="11574781" y="31750"/>
                  </a:lnTo>
                  <a:cubicBezTo>
                    <a:pt x="11574781" y="13970"/>
                    <a:pt x="11560809" y="0"/>
                    <a:pt x="11543031" y="0"/>
                  </a:cubicBezTo>
                  <a:close/>
                  <a:moveTo>
                    <a:pt x="11511281" y="10190480"/>
                  </a:moveTo>
                  <a:lnTo>
                    <a:pt x="63500" y="10190480"/>
                  </a:lnTo>
                  <a:lnTo>
                    <a:pt x="63500" y="63500"/>
                  </a:lnTo>
                  <a:lnTo>
                    <a:pt x="11511281" y="63500"/>
                  </a:lnTo>
                  <a:lnTo>
                    <a:pt x="11511281" y="10190480"/>
                  </a:lnTo>
                  <a:close/>
                </a:path>
              </a:pathLst>
            </a:custGeom>
            <a:solidFill>
              <a:srgbClr val="FF3600"/>
            </a:solidFill>
          </p:spPr>
        </p:sp>
      </p:grpSp>
      <p:grpSp>
        <p:nvGrpSpPr>
          <p:cNvPr id="78" name="Group 7"/>
          <p:cNvGrpSpPr>
            <a:grpSpLocks noChangeAspect="1"/>
          </p:cNvGrpSpPr>
          <p:nvPr/>
        </p:nvGrpSpPr>
        <p:grpSpPr>
          <a:xfrm rot="0">
            <a:off x="2617832" y="6246267"/>
            <a:ext cx="8693485" cy="3783280"/>
            <a:chOff x="0" y="0"/>
            <a:chExt cx="23562310" cy="10253980"/>
          </a:xfrm>
        </p:grpSpPr>
        <p:sp>
          <p:nvSpPr>
            <p:cNvPr id="1048732" name="Freeform 8"/>
            <p:cNvSpPr/>
            <p:nvPr/>
          </p:nvSpPr>
          <p:spPr>
            <a:xfrm>
              <a:off x="31750" y="31750"/>
              <a:ext cx="11511280" cy="10190480"/>
            </a:xfrm>
            <a:custGeom>
              <a:avLst/>
              <a:ahLst/>
              <a:rect l="l" t="t" r="r" b="b"/>
              <a:pathLst>
                <a:path w="11511280" h="10190480">
                  <a:moveTo>
                    <a:pt x="0" y="0"/>
                  </a:moveTo>
                  <a:lnTo>
                    <a:pt x="11511280" y="0"/>
                  </a:lnTo>
                  <a:lnTo>
                    <a:pt x="11511280" y="10190480"/>
                  </a:lnTo>
                  <a:lnTo>
                    <a:pt x="0" y="10190480"/>
                  </a:lnTo>
                  <a:close/>
                </a:path>
              </a:pathLst>
            </a:custGeom>
            <a:solidFill>
              <a:srgbClr val="BEC5D0"/>
            </a:solidFill>
            <a:ln w="12700">
              <a:solidFill>
                <a:srgbClr val="000000"/>
              </a:solidFill>
            </a:ln>
          </p:spPr>
        </p:sp>
        <p:sp>
          <p:nvSpPr>
            <p:cNvPr id="1048733" name="Freeform 9"/>
            <p:cNvSpPr/>
            <p:nvPr/>
          </p:nvSpPr>
          <p:spPr>
            <a:xfrm>
              <a:off x="12019280" y="31750"/>
              <a:ext cx="11511280" cy="10190480"/>
            </a:xfrm>
            <a:custGeom>
              <a:avLst/>
              <a:ahLst/>
              <a:rect l="l" t="t" r="r" b="b"/>
              <a:pathLst>
                <a:path w="11511280" h="10190480">
                  <a:moveTo>
                    <a:pt x="0" y="0"/>
                  </a:moveTo>
                  <a:lnTo>
                    <a:pt x="11511281" y="0"/>
                  </a:lnTo>
                  <a:lnTo>
                    <a:pt x="11511281" y="10190480"/>
                  </a:lnTo>
                  <a:lnTo>
                    <a:pt x="0" y="10190480"/>
                  </a:lnTo>
                  <a:close/>
                </a:path>
              </a:pathLst>
            </a:custGeom>
            <a:solidFill>
              <a:srgbClr val="F5F5F5"/>
            </a:solidFill>
            <a:ln w="12700">
              <a:solidFill>
                <a:srgbClr val="000000"/>
              </a:solidFill>
            </a:ln>
          </p:spPr>
        </p:sp>
        <p:sp>
          <p:nvSpPr>
            <p:cNvPr id="1048734" name="Freeform 10"/>
            <p:cNvSpPr/>
            <p:nvPr/>
          </p:nvSpPr>
          <p:spPr>
            <a:xfrm>
              <a:off x="0" y="0"/>
              <a:ext cx="11574780" cy="10253980"/>
            </a:xfrm>
            <a:custGeom>
              <a:avLst/>
              <a:ahLst/>
              <a:rect l="l" t="t" r="r" b="b"/>
              <a:pathLst>
                <a:path w="11574780" h="10253980">
                  <a:moveTo>
                    <a:pt x="11543030" y="0"/>
                  </a:moveTo>
                  <a:lnTo>
                    <a:pt x="31750" y="0"/>
                  </a:lnTo>
                  <a:cubicBezTo>
                    <a:pt x="13970" y="0"/>
                    <a:pt x="0" y="13970"/>
                    <a:pt x="0" y="31750"/>
                  </a:cubicBezTo>
                  <a:lnTo>
                    <a:pt x="0" y="10222230"/>
                  </a:lnTo>
                  <a:cubicBezTo>
                    <a:pt x="0" y="10240011"/>
                    <a:pt x="13970" y="10253980"/>
                    <a:pt x="31750" y="10253980"/>
                  </a:cubicBezTo>
                  <a:lnTo>
                    <a:pt x="11543030" y="10253980"/>
                  </a:lnTo>
                  <a:cubicBezTo>
                    <a:pt x="11560811" y="10253980"/>
                    <a:pt x="11574780" y="10240011"/>
                    <a:pt x="11574780" y="10222230"/>
                  </a:cubicBezTo>
                  <a:lnTo>
                    <a:pt x="11574780" y="31750"/>
                  </a:lnTo>
                  <a:cubicBezTo>
                    <a:pt x="11574780" y="13970"/>
                    <a:pt x="11560810" y="0"/>
                    <a:pt x="11543030" y="0"/>
                  </a:cubicBezTo>
                  <a:close/>
                  <a:moveTo>
                    <a:pt x="11511280" y="10190480"/>
                  </a:moveTo>
                  <a:lnTo>
                    <a:pt x="63500" y="10190480"/>
                  </a:lnTo>
                  <a:lnTo>
                    <a:pt x="63500" y="63500"/>
                  </a:lnTo>
                  <a:lnTo>
                    <a:pt x="11511280" y="63500"/>
                  </a:lnTo>
                  <a:lnTo>
                    <a:pt x="11511280" y="10190480"/>
                  </a:lnTo>
                  <a:close/>
                </a:path>
              </a:pathLst>
            </a:custGeom>
            <a:solidFill>
              <a:srgbClr val="88A201"/>
            </a:solidFill>
          </p:spPr>
        </p:sp>
        <p:sp>
          <p:nvSpPr>
            <p:cNvPr id="1048735" name="Freeform 11"/>
            <p:cNvSpPr/>
            <p:nvPr/>
          </p:nvSpPr>
          <p:spPr>
            <a:xfrm>
              <a:off x="11987530" y="0"/>
              <a:ext cx="11574780" cy="10253980"/>
            </a:xfrm>
            <a:custGeom>
              <a:avLst/>
              <a:ahLst/>
              <a:rect l="l" t="t" r="r" b="b"/>
              <a:pathLst>
                <a:path w="11574780" h="10253980">
                  <a:moveTo>
                    <a:pt x="11543031" y="0"/>
                  </a:moveTo>
                  <a:lnTo>
                    <a:pt x="31750" y="0"/>
                  </a:lnTo>
                  <a:cubicBezTo>
                    <a:pt x="13970" y="0"/>
                    <a:pt x="0" y="13970"/>
                    <a:pt x="0" y="31750"/>
                  </a:cubicBezTo>
                  <a:lnTo>
                    <a:pt x="0" y="10222230"/>
                  </a:lnTo>
                  <a:cubicBezTo>
                    <a:pt x="0" y="10240011"/>
                    <a:pt x="13970" y="10253980"/>
                    <a:pt x="31750" y="10253980"/>
                  </a:cubicBezTo>
                  <a:lnTo>
                    <a:pt x="11543031" y="10253980"/>
                  </a:lnTo>
                  <a:cubicBezTo>
                    <a:pt x="11560811" y="10253980"/>
                    <a:pt x="11574781" y="10240011"/>
                    <a:pt x="11574781" y="10222230"/>
                  </a:cubicBezTo>
                  <a:lnTo>
                    <a:pt x="11574781" y="31750"/>
                  </a:lnTo>
                  <a:cubicBezTo>
                    <a:pt x="11574781" y="13970"/>
                    <a:pt x="11560809" y="0"/>
                    <a:pt x="11543031" y="0"/>
                  </a:cubicBezTo>
                  <a:close/>
                  <a:moveTo>
                    <a:pt x="11511281" y="10190480"/>
                  </a:moveTo>
                  <a:lnTo>
                    <a:pt x="63500" y="10190480"/>
                  </a:lnTo>
                  <a:lnTo>
                    <a:pt x="63500" y="63500"/>
                  </a:lnTo>
                  <a:lnTo>
                    <a:pt x="11511281" y="63500"/>
                  </a:lnTo>
                  <a:lnTo>
                    <a:pt x="11511281" y="10190480"/>
                  </a:lnTo>
                  <a:close/>
                </a:path>
              </a:pathLst>
            </a:custGeom>
            <a:solidFill>
              <a:srgbClr val="88A201"/>
            </a:solidFill>
          </p:spPr>
        </p:sp>
      </p:grpSp>
      <p:sp>
        <p:nvSpPr>
          <p:cNvPr id="1048736" name="Freeform 12"/>
          <p:cNvSpPr/>
          <p:nvPr/>
        </p:nvSpPr>
        <p:spPr>
          <a:xfrm>
            <a:off x="4893526" y="8526367"/>
            <a:ext cx="2071048" cy="1503180"/>
          </a:xfrm>
          <a:custGeom>
            <a:avLst/>
            <a:ahLst/>
            <a:rect l="l" t="t" r="r" b="b"/>
            <a:pathLst>
              <a:path w="2071048" h="1503180">
                <a:moveTo>
                  <a:pt x="0" y="0"/>
                </a:moveTo>
                <a:lnTo>
                  <a:pt x="2071048" y="0"/>
                </a:lnTo>
                <a:lnTo>
                  <a:pt x="2071048" y="1503180"/>
                </a:lnTo>
                <a:lnTo>
                  <a:pt x="0" y="1503180"/>
                </a:lnTo>
                <a:lnTo>
                  <a:pt x="0" y="0"/>
                </a:lnTo>
                <a:close/>
              </a:path>
            </a:pathLst>
          </a:custGeom>
          <a:blipFill>
            <a:blip xmlns:r="http://schemas.openxmlformats.org/officeDocument/2006/relationships" r:embed="rId1"/>
            <a:stretch>
              <a:fillRect/>
            </a:stretch>
          </a:blipFill>
        </p:spPr>
      </p:sp>
      <p:sp>
        <p:nvSpPr>
          <p:cNvPr id="1048737" name="Freeform 13"/>
          <p:cNvSpPr/>
          <p:nvPr/>
        </p:nvSpPr>
        <p:spPr>
          <a:xfrm>
            <a:off x="5274218" y="4463137"/>
            <a:ext cx="1515113" cy="1515113"/>
          </a:xfrm>
          <a:custGeom>
            <a:avLst/>
            <a:ahLst/>
            <a:rect l="l" t="t" r="r" b="b"/>
            <a:pathLst>
              <a:path w="1515113" h="1515113">
                <a:moveTo>
                  <a:pt x="0" y="0"/>
                </a:moveTo>
                <a:lnTo>
                  <a:pt x="1515113" y="0"/>
                </a:lnTo>
                <a:lnTo>
                  <a:pt x="1515113" y="1515113"/>
                </a:lnTo>
                <a:lnTo>
                  <a:pt x="0" y="1515113"/>
                </a:lnTo>
                <a:lnTo>
                  <a:pt x="0" y="0"/>
                </a:lnTo>
                <a:close/>
              </a:path>
            </a:pathLst>
          </a:custGeom>
          <a:blipFill>
            <a:blip xmlns:r="http://schemas.openxmlformats.org/officeDocument/2006/relationships" r:embed="rId2"/>
            <a:stretch>
              <a:fillRect/>
            </a:stretch>
          </a:blipFill>
        </p:spPr>
      </p:sp>
      <p:sp>
        <p:nvSpPr>
          <p:cNvPr id="1048738" name="Freeform 14"/>
          <p:cNvSpPr/>
          <p:nvPr/>
        </p:nvSpPr>
        <p:spPr>
          <a:xfrm>
            <a:off x="10145151" y="8014837"/>
            <a:ext cx="1076954" cy="2014710"/>
          </a:xfrm>
          <a:custGeom>
            <a:avLst/>
            <a:ahLst/>
            <a:rect l="l" t="t" r="r" b="b"/>
            <a:pathLst>
              <a:path w="1076954" h="2014710">
                <a:moveTo>
                  <a:pt x="0" y="0"/>
                </a:moveTo>
                <a:lnTo>
                  <a:pt x="1076955" y="0"/>
                </a:lnTo>
                <a:lnTo>
                  <a:pt x="1076955" y="2014710"/>
                </a:lnTo>
                <a:lnTo>
                  <a:pt x="0" y="2014710"/>
                </a:lnTo>
                <a:lnTo>
                  <a:pt x="0" y="0"/>
                </a:lnTo>
                <a:close/>
              </a:path>
            </a:pathLst>
          </a:custGeom>
          <a:blipFill>
            <a:blip xmlns:r="http://schemas.openxmlformats.org/officeDocument/2006/relationships" r:embed="rId3"/>
            <a:stretch>
              <a:fillRect/>
            </a:stretch>
          </a:blipFill>
        </p:spPr>
      </p:sp>
      <p:sp>
        <p:nvSpPr>
          <p:cNvPr id="1048739" name="Freeform 15"/>
          <p:cNvSpPr/>
          <p:nvPr/>
        </p:nvSpPr>
        <p:spPr>
          <a:xfrm>
            <a:off x="10234362" y="4463137"/>
            <a:ext cx="898533" cy="1539542"/>
          </a:xfrm>
          <a:custGeom>
            <a:avLst/>
            <a:ahLst/>
            <a:rect l="l" t="t" r="r" b="b"/>
            <a:pathLst>
              <a:path w="898533" h="1539542">
                <a:moveTo>
                  <a:pt x="0" y="0"/>
                </a:moveTo>
                <a:lnTo>
                  <a:pt x="898533" y="0"/>
                </a:lnTo>
                <a:lnTo>
                  <a:pt x="898533" y="1539542"/>
                </a:lnTo>
                <a:lnTo>
                  <a:pt x="0" y="1539542"/>
                </a:lnTo>
                <a:lnTo>
                  <a:pt x="0" y="0"/>
                </a:lnTo>
                <a:close/>
              </a:path>
            </a:pathLst>
          </a:custGeom>
          <a:blipFill>
            <a:blip xmlns:r="http://schemas.openxmlformats.org/officeDocument/2006/relationships" r:embed="rId4"/>
            <a:stretch>
              <a:fillRect/>
            </a:stretch>
          </a:blipFill>
        </p:spPr>
      </p:sp>
      <p:sp>
        <p:nvSpPr>
          <p:cNvPr id="1048740" name="TextBox 16"/>
          <p:cNvSpPr txBox="1"/>
          <p:nvPr/>
        </p:nvSpPr>
        <p:spPr>
          <a:xfrm>
            <a:off x="2903873" y="1471612"/>
            <a:ext cx="8407444" cy="699770"/>
          </a:xfrm>
          <a:prstGeom prst="rect"/>
        </p:spPr>
        <p:txBody>
          <a:bodyPr anchor="t" bIns="0" lIns="0" rIns="0" rtlCol="0" tIns="0">
            <a:spAutoFit/>
          </a:bodyPr>
          <a:p>
            <a:pPr algn="ctr">
              <a:lnSpc>
                <a:spcPts val="5510"/>
              </a:lnSpc>
              <a:spcBef>
                <a:spcPct val="0"/>
              </a:spcBef>
            </a:pPr>
            <a:r>
              <a:rPr sz="3935" lang="en-US">
                <a:solidFill>
                  <a:srgbClr val="FFFFFF"/>
                </a:solidFill>
                <a:latin typeface="Times New Roman" panose="02020603050405020304"/>
              </a:rPr>
              <a:t>High                                             Low</a:t>
            </a:r>
            <a:endParaRPr sz="3935" lang="en-US">
              <a:solidFill>
                <a:srgbClr val="FFFFFF"/>
              </a:solidFill>
              <a:latin typeface="Times New Roman" panose="02020603050405020304"/>
            </a:endParaRPr>
          </a:p>
        </p:txBody>
      </p:sp>
      <p:sp>
        <p:nvSpPr>
          <p:cNvPr id="1048741" name="TextBox 17"/>
          <p:cNvSpPr txBox="1"/>
          <p:nvPr/>
        </p:nvSpPr>
        <p:spPr>
          <a:xfrm rot="-5400000">
            <a:off x="-2500070" y="5691837"/>
            <a:ext cx="8796685" cy="661035"/>
          </a:xfrm>
          <a:prstGeom prst="rect"/>
        </p:spPr>
        <p:txBody>
          <a:bodyPr anchor="t" bIns="0" lIns="0" rIns="0" rtlCol="0" tIns="0">
            <a:spAutoFit/>
          </a:bodyPr>
          <a:p>
            <a:pPr algn="ctr">
              <a:lnSpc>
                <a:spcPts val="5205"/>
              </a:lnSpc>
              <a:spcBef>
                <a:spcPct val="0"/>
              </a:spcBef>
            </a:pPr>
            <a:r>
              <a:rPr sz="3715" lang="en-US">
                <a:solidFill>
                  <a:srgbClr val="FFFFFF"/>
                </a:solidFill>
                <a:latin typeface="Times New Roman" panose="02020603050405020304"/>
              </a:rPr>
              <a:t>Low                                           High</a:t>
            </a:r>
            <a:endParaRPr sz="3715" lang="en-US">
              <a:solidFill>
                <a:srgbClr val="FFFFFF"/>
              </a:solidFill>
              <a:latin typeface="Times New Roman" panose="02020603050405020304"/>
            </a:endParaRPr>
          </a:p>
        </p:txBody>
      </p:sp>
      <p:sp>
        <p:nvSpPr>
          <p:cNvPr id="1048742" name="TextBox 18"/>
          <p:cNvSpPr txBox="1"/>
          <p:nvPr/>
        </p:nvSpPr>
        <p:spPr>
          <a:xfrm rot="-5400000">
            <a:off x="-3251222" y="5373821"/>
            <a:ext cx="8407444" cy="699772"/>
          </a:xfrm>
          <a:prstGeom prst="rect"/>
        </p:spPr>
        <p:txBody>
          <a:bodyPr anchor="t" bIns="0" lIns="0" rIns="0" rtlCol="0" tIns="0">
            <a:spAutoFit/>
          </a:bodyPr>
          <a:p>
            <a:pPr algn="ctr">
              <a:lnSpc>
                <a:spcPts val="5510"/>
              </a:lnSpc>
              <a:spcBef>
                <a:spcPct val="0"/>
              </a:spcBef>
            </a:pPr>
            <a:r>
              <a:rPr sz="3935" lang="en-US">
                <a:solidFill>
                  <a:srgbClr val="FFFFFF"/>
                </a:solidFill>
                <a:latin typeface="Times New Roman" panose="02020603050405020304"/>
              </a:rPr>
              <a:t>MARKET GROWTH RATE </a:t>
            </a:r>
            <a:endParaRPr sz="3935" lang="en-US">
              <a:solidFill>
                <a:srgbClr val="FFFFFF"/>
              </a:solidFill>
              <a:latin typeface="Times New Roman" panose="02020603050405020304"/>
            </a:endParaRPr>
          </a:p>
        </p:txBody>
      </p:sp>
      <p:sp>
        <p:nvSpPr>
          <p:cNvPr id="1048743" name="TextBox 19"/>
          <p:cNvSpPr txBox="1"/>
          <p:nvPr/>
        </p:nvSpPr>
        <p:spPr>
          <a:xfrm>
            <a:off x="2903873" y="280914"/>
            <a:ext cx="8407444" cy="699770"/>
          </a:xfrm>
          <a:prstGeom prst="rect"/>
        </p:spPr>
        <p:txBody>
          <a:bodyPr anchor="t" bIns="0" lIns="0" rIns="0" rtlCol="0" tIns="0">
            <a:spAutoFit/>
          </a:bodyPr>
          <a:p>
            <a:pPr algn="ctr">
              <a:lnSpc>
                <a:spcPts val="5510"/>
              </a:lnSpc>
              <a:spcBef>
                <a:spcPct val="0"/>
              </a:spcBef>
            </a:pPr>
            <a:r>
              <a:rPr sz="3935" lang="en-US">
                <a:solidFill>
                  <a:srgbClr val="FFFFFF"/>
                </a:solidFill>
                <a:latin typeface="Times New Roman" panose="02020603050405020304"/>
              </a:rPr>
              <a:t>RELATIVE MARKET SHARE</a:t>
            </a:r>
            <a:endParaRPr sz="3935" lang="en-US">
              <a:solidFill>
                <a:srgbClr val="FFFFFF"/>
              </a:solidFill>
              <a:latin typeface="Times New Roman" panose="02020603050405020304"/>
            </a:endParaRPr>
          </a:p>
        </p:txBody>
      </p:sp>
      <p:sp>
        <p:nvSpPr>
          <p:cNvPr id="1048744" name="TextBox 20"/>
          <p:cNvSpPr txBox="1"/>
          <p:nvPr/>
        </p:nvSpPr>
        <p:spPr>
          <a:xfrm>
            <a:off x="15132922" y="3977004"/>
            <a:ext cx="9525" cy="568961"/>
          </a:xfrm>
          <a:prstGeom prst="rect"/>
        </p:spPr>
        <p:txBody>
          <a:bodyPr anchor="t" bIns="0" lIns="0" rIns="0" rtlCol="0" tIns="0">
            <a:spAutoFit/>
          </a:bodyPr>
          <a:p>
            <a:pPr algn="ctr">
              <a:lnSpc>
                <a:spcPts val="4480"/>
              </a:lnSpc>
              <a:spcBef>
                <a:spcPct val="0"/>
              </a:spcBef>
            </a:pPr>
          </a:p>
        </p:txBody>
      </p:sp>
      <p:sp>
        <p:nvSpPr>
          <p:cNvPr id="1048745" name="TextBox 21"/>
          <p:cNvSpPr txBox="1"/>
          <p:nvPr/>
        </p:nvSpPr>
        <p:spPr>
          <a:xfrm>
            <a:off x="11186382" y="4123635"/>
            <a:ext cx="7519823" cy="2607945"/>
          </a:xfrm>
          <a:prstGeom prst="rect"/>
        </p:spPr>
        <p:txBody>
          <a:bodyPr anchor="t" bIns="0" lIns="0" rIns="0" rtlCol="0" tIns="0">
            <a:spAutoFit/>
          </a:bodyPr>
          <a:p>
            <a:pPr algn="ctr">
              <a:lnSpc>
                <a:spcPts val="6845"/>
              </a:lnSpc>
            </a:pPr>
            <a:r>
              <a:rPr sz="4890" lang="en-US">
                <a:solidFill>
                  <a:srgbClr val="FFFFFF"/>
                </a:solidFill>
                <a:latin typeface="Canva Sans Bold" panose="020B0803030501040103"/>
              </a:rPr>
              <a:t>BCG MARTIX OF</a:t>
            </a:r>
            <a:r>
              <a:rPr sz="4890" lang="en-US">
                <a:solidFill>
                  <a:srgbClr val="FFFFFF"/>
                </a:solidFill>
                <a:latin typeface="Canva Sans Bold" panose="020B0803030501040103"/>
              </a:rPr>
              <a:t> </a:t>
            </a:r>
            <a:endParaRPr sz="4890" lang="en-US">
              <a:solidFill>
                <a:srgbClr val="FFFFFF"/>
              </a:solidFill>
              <a:latin typeface="Canva Sans Bold" panose="020B0803030501040103"/>
            </a:endParaRPr>
          </a:p>
          <a:p>
            <a:pPr algn="ctr">
              <a:lnSpc>
                <a:spcPts val="6845"/>
              </a:lnSpc>
            </a:pPr>
            <a:r>
              <a:rPr sz="4890" lang="en-US">
                <a:solidFill>
                  <a:srgbClr val="FFFFFF"/>
                </a:solidFill>
                <a:latin typeface="Canva Sans Bold" panose="020B0803030501040103"/>
              </a:rPr>
              <a:t>PAK SUZUKI MOTORS</a:t>
            </a:r>
            <a:endParaRPr sz="4890" lang="en-US">
              <a:solidFill>
                <a:srgbClr val="FFFFFF"/>
              </a:solidFill>
              <a:latin typeface="Canva Sans Bold" panose="020B0803030501040103"/>
            </a:endParaRPr>
          </a:p>
          <a:p>
            <a:pPr algn="ctr">
              <a:lnSpc>
                <a:spcPts val="6845"/>
              </a:lnSpc>
            </a:pPr>
          </a:p>
        </p:txBody>
      </p:sp>
      <p:sp>
        <p:nvSpPr>
          <p:cNvPr id="1048746" name="TextBox 22"/>
          <p:cNvSpPr txBox="1"/>
          <p:nvPr/>
        </p:nvSpPr>
        <p:spPr>
          <a:xfrm>
            <a:off x="2617832" y="2638499"/>
            <a:ext cx="3913438" cy="1564641"/>
          </a:xfrm>
          <a:prstGeom prst="rect"/>
        </p:spPr>
        <p:txBody>
          <a:bodyPr anchor="t" bIns="0" lIns="0" rIns="0" rtlCol="0" tIns="0">
            <a:spAutoFit/>
          </a:bodyPr>
          <a:p>
            <a:pPr algn="ctr">
              <a:lnSpc>
                <a:spcPts val="6160"/>
              </a:lnSpc>
              <a:spcBef>
                <a:spcPct val="0"/>
              </a:spcBef>
            </a:pPr>
            <a:r>
              <a:rPr sz="4400" lang="en-US">
                <a:solidFill>
                  <a:srgbClr val="201C21"/>
                </a:solidFill>
                <a:latin typeface="Times New Roman" panose="02020603050405020304"/>
              </a:rPr>
              <a:t>Suzuki Swift 1200cc</a:t>
            </a:r>
            <a:endParaRPr sz="4400" lang="en-US">
              <a:solidFill>
                <a:srgbClr val="201C21"/>
              </a:solidFill>
              <a:latin typeface="Times New Roman" panose="02020603050405020304"/>
            </a:endParaRPr>
          </a:p>
        </p:txBody>
      </p:sp>
      <p:sp>
        <p:nvSpPr>
          <p:cNvPr id="1048747" name="TextBox 23"/>
          <p:cNvSpPr txBox="1"/>
          <p:nvPr/>
        </p:nvSpPr>
        <p:spPr>
          <a:xfrm>
            <a:off x="7187281" y="2638499"/>
            <a:ext cx="3913438" cy="1564641"/>
          </a:xfrm>
          <a:prstGeom prst="rect"/>
        </p:spPr>
        <p:txBody>
          <a:bodyPr anchor="t" bIns="0" lIns="0" rIns="0" rtlCol="0" tIns="0">
            <a:spAutoFit/>
          </a:bodyPr>
          <a:p>
            <a:pPr algn="ctr">
              <a:lnSpc>
                <a:spcPts val="6160"/>
              </a:lnSpc>
              <a:spcBef>
                <a:spcPct val="0"/>
              </a:spcBef>
            </a:pPr>
            <a:r>
              <a:rPr sz="4400" lang="en-US">
                <a:solidFill>
                  <a:srgbClr val="201C21"/>
                </a:solidFill>
                <a:latin typeface="Times New Roman" panose="02020603050405020304"/>
              </a:rPr>
              <a:t>Suzuki Inazuma 250</a:t>
            </a:r>
            <a:endParaRPr sz="4400" lang="en-US">
              <a:solidFill>
                <a:srgbClr val="201C21"/>
              </a:solidFill>
              <a:latin typeface="Times New Roman" panose="02020603050405020304"/>
            </a:endParaRPr>
          </a:p>
        </p:txBody>
      </p:sp>
      <p:sp>
        <p:nvSpPr>
          <p:cNvPr id="1048748" name="TextBox 24"/>
          <p:cNvSpPr txBox="1"/>
          <p:nvPr/>
        </p:nvSpPr>
        <p:spPr>
          <a:xfrm>
            <a:off x="2255882" y="6421779"/>
            <a:ext cx="3913438" cy="2346960"/>
          </a:xfrm>
          <a:prstGeom prst="rect"/>
        </p:spPr>
        <p:txBody>
          <a:bodyPr anchor="t" bIns="0" lIns="0" rIns="0" rtlCol="0" tIns="0">
            <a:spAutoFit/>
          </a:bodyPr>
          <a:p>
            <a:pPr algn="l" indent="-474980" lvl="1" marL="949960">
              <a:lnSpc>
                <a:spcPts val="6160"/>
              </a:lnSpc>
              <a:buFont typeface="Arial" panose="020B0604020202020204"/>
              <a:buChar char="•"/>
            </a:pPr>
            <a:r>
              <a:rPr sz="4400" lang="en-US">
                <a:solidFill>
                  <a:srgbClr val="201C21"/>
                </a:solidFill>
                <a:latin typeface="Times New Roman" panose="02020603050405020304"/>
              </a:rPr>
              <a:t>Cultus</a:t>
            </a:r>
            <a:endParaRPr sz="4400" lang="en-US">
              <a:solidFill>
                <a:srgbClr val="201C21"/>
              </a:solidFill>
              <a:latin typeface="Times New Roman" panose="02020603050405020304"/>
            </a:endParaRPr>
          </a:p>
          <a:p>
            <a:pPr algn="l" indent="-474980" lvl="1" marL="949960">
              <a:lnSpc>
                <a:spcPts val="6160"/>
              </a:lnSpc>
              <a:buFont typeface="Arial" panose="020B0604020202020204"/>
              <a:buChar char="•"/>
            </a:pPr>
            <a:r>
              <a:rPr sz="4400" lang="en-US">
                <a:solidFill>
                  <a:srgbClr val="201C21"/>
                </a:solidFill>
                <a:latin typeface="Times New Roman" panose="02020603050405020304"/>
              </a:rPr>
              <a:t>Alto</a:t>
            </a:r>
            <a:endParaRPr sz="4400" lang="en-US">
              <a:solidFill>
                <a:srgbClr val="201C21"/>
              </a:solidFill>
              <a:latin typeface="Times New Roman" panose="02020603050405020304"/>
            </a:endParaRPr>
          </a:p>
          <a:p>
            <a:pPr algn="l" indent="-474980" lvl="1" marL="949960">
              <a:lnSpc>
                <a:spcPts val="6160"/>
              </a:lnSpc>
              <a:buFont typeface="Arial" panose="020B0604020202020204"/>
              <a:buChar char="•"/>
            </a:pPr>
            <a:r>
              <a:rPr sz="4400" lang="en-US">
                <a:solidFill>
                  <a:srgbClr val="201C21"/>
                </a:solidFill>
                <a:latin typeface="Times New Roman" panose="02020603050405020304"/>
              </a:rPr>
              <a:t>mehran</a:t>
            </a:r>
            <a:endParaRPr sz="4400" lang="en-US">
              <a:solidFill>
                <a:srgbClr val="201C21"/>
              </a:solidFill>
              <a:latin typeface="Times New Roman" panose="02020603050405020304"/>
            </a:endParaRPr>
          </a:p>
        </p:txBody>
      </p:sp>
      <p:sp>
        <p:nvSpPr>
          <p:cNvPr id="1048749" name="TextBox 25"/>
          <p:cNvSpPr txBox="1"/>
          <p:nvPr/>
        </p:nvSpPr>
        <p:spPr>
          <a:xfrm>
            <a:off x="6789331" y="6514056"/>
            <a:ext cx="4875311" cy="1564640"/>
          </a:xfrm>
          <a:prstGeom prst="rect"/>
        </p:spPr>
        <p:txBody>
          <a:bodyPr anchor="t" bIns="0" lIns="0" rIns="0" rtlCol="0" tIns="0">
            <a:spAutoFit/>
          </a:bodyPr>
          <a:p>
            <a:pPr algn="l" indent="-474980" lvl="1" marL="949960">
              <a:lnSpc>
                <a:spcPts val="6160"/>
              </a:lnSpc>
              <a:buFont typeface="Arial" panose="020B0604020202020204"/>
              <a:buChar char="•"/>
            </a:pPr>
            <a:r>
              <a:rPr sz="4400" lang="en-US">
                <a:solidFill>
                  <a:srgbClr val="201C21"/>
                </a:solidFill>
                <a:latin typeface="Times New Roman" panose="02020603050405020304"/>
              </a:rPr>
              <a:t>Suzuki Liana </a:t>
            </a:r>
            <a:endParaRPr sz="4400" lang="en-US">
              <a:solidFill>
                <a:srgbClr val="201C21"/>
              </a:solidFill>
              <a:latin typeface="Times New Roman" panose="02020603050405020304"/>
            </a:endParaRPr>
          </a:p>
          <a:p>
            <a:pPr algn="l" indent="-474980" lvl="1" marL="949960">
              <a:lnSpc>
                <a:spcPts val="6160"/>
              </a:lnSpc>
              <a:buFont typeface="Arial" panose="020B0604020202020204"/>
              <a:buChar char="•"/>
            </a:pPr>
            <a:r>
              <a:rPr sz="4400" lang="en-US">
                <a:solidFill>
                  <a:srgbClr val="201C21"/>
                </a:solidFill>
                <a:latin typeface="Times New Roman" panose="02020603050405020304"/>
              </a:rPr>
              <a:t>WagonR</a:t>
            </a:r>
            <a:endParaRPr sz="4400" lang="en-US">
              <a:solidFill>
                <a:srgbClr val="201C21"/>
              </a:solidFill>
              <a:latin typeface="Times New Roman" panose="02020603050405020304"/>
            </a:endParaRP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Orange Black Dynamic Car Dealer Presentation</dc:title>
  <dc:creator>TECNO KE7</dc:creator>
  <cp:lastModifiedBy>syeda duaatiq</cp:lastModifiedBy>
  <dcterms:created xsi:type="dcterms:W3CDTF">2006-08-15T14:00:00Z</dcterms:created>
  <dcterms:modified xsi:type="dcterms:W3CDTF">2024-06-14T04:10:23Z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42b4cf266fd047afb0bda03c8a1b77bf</vt:lpwstr>
  </property>
  <property fmtid="{D5CDD505-2E9C-101B-9397-08002B2CF9AE}" pid="3" name="KSOProductBuildVer">
    <vt:lpwstr>1033-12.2.0.17119</vt:lpwstr>
  </property>
</Properties>
</file>